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44"/>
  </p:notesMasterIdLst>
  <p:handoutMasterIdLst>
    <p:handoutMasterId r:id="rId45"/>
  </p:handoutMasterIdLst>
  <p:sldIdLst>
    <p:sldId id="782" r:id="rId2"/>
    <p:sldId id="783" r:id="rId3"/>
    <p:sldId id="1327" r:id="rId4"/>
    <p:sldId id="1288" r:id="rId5"/>
    <p:sldId id="1339" r:id="rId6"/>
    <p:sldId id="1340" r:id="rId7"/>
    <p:sldId id="1341" r:id="rId8"/>
    <p:sldId id="1342" r:id="rId9"/>
    <p:sldId id="1097" r:id="rId10"/>
    <p:sldId id="1353" r:id="rId11"/>
    <p:sldId id="1377" r:id="rId12"/>
    <p:sldId id="1354" r:id="rId13"/>
    <p:sldId id="1355" r:id="rId14"/>
    <p:sldId id="1350" r:id="rId15"/>
    <p:sldId id="1356" r:id="rId16"/>
    <p:sldId id="1357" r:id="rId17"/>
    <p:sldId id="1358" r:id="rId18"/>
    <p:sldId id="1359" r:id="rId19"/>
    <p:sldId id="1385" r:id="rId20"/>
    <p:sldId id="1378" r:id="rId21"/>
    <p:sldId id="1361" r:id="rId22"/>
    <p:sldId id="1362" r:id="rId23"/>
    <p:sldId id="1313" r:id="rId24"/>
    <p:sldId id="1345" r:id="rId25"/>
    <p:sldId id="1384" r:id="rId26"/>
    <p:sldId id="1344" r:id="rId27"/>
    <p:sldId id="1346" r:id="rId28"/>
    <p:sldId id="1367" r:id="rId29"/>
    <p:sldId id="1315" r:id="rId30"/>
    <p:sldId id="1316" r:id="rId31"/>
    <p:sldId id="1368" r:id="rId32"/>
    <p:sldId id="1379" r:id="rId33"/>
    <p:sldId id="1369" r:id="rId34"/>
    <p:sldId id="1370" r:id="rId35"/>
    <p:sldId id="1380" r:id="rId36"/>
    <p:sldId id="1371" r:id="rId37"/>
    <p:sldId id="1381" r:id="rId38"/>
    <p:sldId id="1372" r:id="rId39"/>
    <p:sldId id="1373" r:id="rId40"/>
    <p:sldId id="1382" r:id="rId41"/>
    <p:sldId id="1374" r:id="rId42"/>
    <p:sldId id="1376" r:id="rId43"/>
  </p:sldIdLst>
  <p:sldSz cx="9144000" cy="6858000" type="screen4x3"/>
  <p:notesSz cx="6797675" cy="9874250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5pPr>
    <a:lvl6pPr marL="2286000" algn="l" defTabSz="914400" rtl="0" eaLnBrk="1" latinLnBrk="1" hangingPunct="1"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6pPr>
    <a:lvl7pPr marL="2743200" algn="l" defTabSz="914400" rtl="0" eaLnBrk="1" latinLnBrk="1" hangingPunct="1"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7pPr>
    <a:lvl8pPr marL="3200400" algn="l" defTabSz="914400" rtl="0" eaLnBrk="1" latinLnBrk="1" hangingPunct="1"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8pPr>
    <a:lvl9pPr marL="3657600" algn="l" defTabSz="914400" rtl="0" eaLnBrk="1" latinLnBrk="1" hangingPunct="1"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6600"/>
    <a:srgbClr val="FF0000"/>
    <a:srgbClr val="339933"/>
    <a:srgbClr val="FFFFCC"/>
    <a:srgbClr val="C99447"/>
    <a:srgbClr val="2AD09D"/>
    <a:srgbClr val="FF9999"/>
    <a:srgbClr val="93B1DD"/>
    <a:srgbClr val="FFFF00"/>
    <a:srgbClr val="CCE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181" autoAdjust="0"/>
    <p:restoredTop sz="96909" autoAdjust="0"/>
  </p:normalViewPr>
  <p:slideViewPr>
    <p:cSldViewPr>
      <p:cViewPr>
        <p:scale>
          <a:sx n="100" d="100"/>
          <a:sy n="100" d="100"/>
        </p:scale>
        <p:origin x="-2004" y="-474"/>
      </p:cViewPr>
      <p:guideLst>
        <p:guide orient="horz" pos="4292"/>
        <p:guide pos="5759"/>
      </p:guideLst>
    </p:cSldViewPr>
  </p:slideViewPr>
  <p:outlineViewPr>
    <p:cViewPr>
      <p:scale>
        <a:sx n="66" d="100"/>
        <a:sy n="66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65" d="100"/>
          <a:sy n="65" d="100"/>
        </p:scale>
        <p:origin x="-3414" y="-108"/>
      </p:cViewPr>
      <p:guideLst>
        <p:guide orient="horz" pos="3110"/>
        <p:guide pos="2141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42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2863" y="0"/>
            <a:ext cx="2944812" cy="4942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331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378406"/>
            <a:ext cx="2946400" cy="4942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331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1276" y="9378406"/>
            <a:ext cx="2944813" cy="4942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CE60035F-29D4-45AF-8B7F-1BD0E935FF38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9070774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42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1276" y="0"/>
            <a:ext cx="2944813" cy="4942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741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30275" y="741363"/>
            <a:ext cx="4937125" cy="37020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450" y="4689993"/>
            <a:ext cx="5438775" cy="44436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 smtClean="0"/>
              <a:t>마스터 텍스트 스타일을 편집합니다</a:t>
            </a:r>
          </a:p>
          <a:p>
            <a:pPr lvl="1"/>
            <a:r>
              <a:rPr lang="ko-KR" altLang="en-US" noProof="0" smtClean="0"/>
              <a:t>둘째 수준</a:t>
            </a:r>
          </a:p>
          <a:p>
            <a:pPr lvl="2"/>
            <a:r>
              <a:rPr lang="ko-KR" altLang="en-US" noProof="0" smtClean="0"/>
              <a:t>셋째 수준</a:t>
            </a:r>
          </a:p>
          <a:p>
            <a:pPr lvl="3"/>
            <a:r>
              <a:rPr lang="ko-KR" altLang="en-US" noProof="0" smtClean="0"/>
              <a:t>넷째 수준</a:t>
            </a:r>
          </a:p>
          <a:p>
            <a:pPr lvl="4"/>
            <a:r>
              <a:rPr lang="ko-KR" altLang="en-US" noProof="0" smtClean="0"/>
              <a:t>다섯째 수준</a:t>
            </a:r>
          </a:p>
        </p:txBody>
      </p:sp>
      <p:sp>
        <p:nvSpPr>
          <p:cNvPr id="307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378406"/>
            <a:ext cx="2946400" cy="4942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07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1276" y="9378406"/>
            <a:ext cx="2944813" cy="4942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46BCA7C2-A0FB-422D-9DDA-4CDEEDEC987F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44278419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63844" y="692696"/>
            <a:ext cx="6912260" cy="180020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뷰어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영역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직사각형 16"/>
          <p:cNvSpPr/>
          <p:nvPr userDrawn="1"/>
        </p:nvSpPr>
        <p:spPr>
          <a:xfrm>
            <a:off x="72008" y="5625244"/>
            <a:ext cx="6912260" cy="180020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뷰어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영역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65312" y="894492"/>
            <a:ext cx="6918956" cy="473075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19" y="878381"/>
            <a:ext cx="1521449" cy="5198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 userDrawn="1"/>
        </p:nvSpPr>
        <p:spPr>
          <a:xfrm>
            <a:off x="296187" y="1381945"/>
            <a:ext cx="6436053" cy="4235135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 userDrawn="1"/>
        </p:nvSpPr>
        <p:spPr>
          <a:xfrm>
            <a:off x="63844" y="692696"/>
            <a:ext cx="6912260" cy="180020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뷰어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영역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/>
          <p:cNvSpPr/>
          <p:nvPr userDrawn="1"/>
        </p:nvSpPr>
        <p:spPr>
          <a:xfrm>
            <a:off x="72008" y="5625244"/>
            <a:ext cx="6912260" cy="180020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뷰어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영역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65312" y="894492"/>
            <a:ext cx="6918956" cy="473075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 userDrawn="1"/>
        </p:nvSpPr>
        <p:spPr>
          <a:xfrm>
            <a:off x="296187" y="1381945"/>
            <a:ext cx="6436053" cy="4235135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 userDrawn="1"/>
        </p:nvSpPr>
        <p:spPr>
          <a:xfrm>
            <a:off x="63844" y="692696"/>
            <a:ext cx="6912260" cy="180020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뷰어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영역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/>
          <p:cNvSpPr/>
          <p:nvPr userDrawn="1"/>
        </p:nvSpPr>
        <p:spPr>
          <a:xfrm>
            <a:off x="72008" y="5625244"/>
            <a:ext cx="6912260" cy="180020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뷰어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영역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Group 1079"/>
          <p:cNvGraphicFramePr>
            <a:graphicFrameLocks noGrp="1"/>
          </p:cNvGraphicFramePr>
          <p:nvPr/>
        </p:nvGraphicFramePr>
        <p:xfrm>
          <a:off x="50800" y="693738"/>
          <a:ext cx="9063037" cy="5948362"/>
        </p:xfrm>
        <a:graphic>
          <a:graphicData uri="http://schemas.openxmlformats.org/drawingml/2006/table">
            <a:tbl>
              <a:tblPr/>
              <a:tblGrid>
                <a:gridCol w="6938661"/>
                <a:gridCol w="2124376"/>
              </a:tblGrid>
              <a:tr h="594836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horzOverflow="overflow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horzOverflow="overflow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4" name="Group 1072"/>
          <p:cNvGraphicFramePr>
            <a:graphicFrameLocks noGrp="1"/>
          </p:cNvGraphicFramePr>
          <p:nvPr/>
        </p:nvGraphicFramePr>
        <p:xfrm>
          <a:off x="57150" y="106363"/>
          <a:ext cx="9042400" cy="471487"/>
        </p:xfrm>
        <a:graphic>
          <a:graphicData uri="http://schemas.openxmlformats.org/drawingml/2006/table">
            <a:tbl>
              <a:tblPr/>
              <a:tblGrid>
                <a:gridCol w="780574"/>
                <a:gridCol w="889949"/>
                <a:gridCol w="540056"/>
                <a:gridCol w="2772323"/>
                <a:gridCol w="648072"/>
                <a:gridCol w="1330199"/>
                <a:gridCol w="730255"/>
                <a:gridCol w="1350972"/>
              </a:tblGrid>
              <a:tr h="24440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학년</a:t>
                      </a:r>
                      <a:r>
                        <a:rPr kumimoji="1" lang="en-US" altLang="ko-KR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-</a:t>
                      </a:r>
                      <a:r>
                        <a:rPr kumimoji="1" lang="ko-KR" altLang="en-US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학기</a:t>
                      </a:r>
                      <a:endParaRPr kumimoji="1" lang="en-US" altLang="ko-KR" sz="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단원</a:t>
                      </a:r>
                      <a:endParaRPr kumimoji="1" lang="en-US" altLang="ko-KR" sz="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STEP</a:t>
                      </a:r>
                    </a:p>
                  </a:txBody>
                  <a:tcPr marL="91439" marR="91439" marT="45734" marB="45734" anchor="ctr" horzOverflow="overflow"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en-US" altLang="ko-KR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File Name</a:t>
                      </a:r>
                    </a:p>
                  </a:txBody>
                  <a:tcPr marL="91439" marR="91439" marT="45734" marB="45734" anchor="ctr"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endParaRPr kumimoji="1" lang="ko-KR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27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제재</a:t>
                      </a:r>
                      <a:endParaRPr kumimoji="1" lang="en-US" altLang="ko-KR" sz="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8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차시</a:t>
                      </a:r>
                      <a:endParaRPr kumimoji="1" lang="en-US" altLang="ko-KR" sz="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ACTIVITY</a:t>
                      </a:r>
                    </a:p>
                  </a:txBody>
                  <a:tcPr marL="91439" marR="91439" marT="45734" marB="45734" anchor="ctr" horzOverflow="overflow"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endParaRPr kumimoji="1" lang="en-US" altLang="ko-KR" sz="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horzOverflow="overflow"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endParaRPr kumimoji="1" lang="ko-KR" altLang="ko-KR" sz="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120" name="AutoShape 17"/>
          <p:cNvSpPr>
            <a:spLocks noChangeArrowheads="1"/>
          </p:cNvSpPr>
          <p:nvPr/>
        </p:nvSpPr>
        <p:spPr bwMode="auto">
          <a:xfrm>
            <a:off x="7024688" y="66675"/>
            <a:ext cx="836612" cy="274638"/>
          </a:xfrm>
          <a:prstGeom prst="roundRect">
            <a:avLst>
              <a:gd name="adj" fmla="val 50000"/>
            </a:avLst>
          </a:prstGeom>
          <a:noFill/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50000"/>
              </a:spcBef>
              <a:defRPr/>
            </a:pPr>
            <a:endParaRPr lang="en-US" altLang="ko-KR" sz="800">
              <a:solidFill>
                <a:srgbClr val="000000"/>
              </a:solidFill>
              <a:latin typeface="Arial" pitchFamily="34" charset="0"/>
              <a:ea typeface="돋움" pitchFamily="50" charset="-127"/>
            </a:endParaRPr>
          </a:p>
        </p:txBody>
      </p:sp>
      <p:graphicFrame>
        <p:nvGraphicFramePr>
          <p:cNvPr id="22" name="표 21"/>
          <p:cNvGraphicFramePr>
            <a:graphicFrameLocks noGrp="1"/>
          </p:cNvGraphicFramePr>
          <p:nvPr/>
        </p:nvGraphicFramePr>
        <p:xfrm>
          <a:off x="60325" y="5815013"/>
          <a:ext cx="6923853" cy="808038"/>
        </p:xfrm>
        <a:graphic>
          <a:graphicData uri="http://schemas.openxmlformats.org/drawingml/2006/table">
            <a:tbl>
              <a:tblPr/>
              <a:tblGrid>
                <a:gridCol w="6923853"/>
              </a:tblGrid>
              <a:tr h="808038"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T="45747" marB="45747">
                    <a:lnL w="1905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905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905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905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8277" name="Group 85"/>
          <p:cNvGraphicFramePr>
            <a:graphicFrameLocks noGrp="1"/>
          </p:cNvGraphicFramePr>
          <p:nvPr/>
        </p:nvGraphicFramePr>
        <p:xfrm>
          <a:off x="122238" y="5876925"/>
          <a:ext cx="576263" cy="187350"/>
        </p:xfrm>
        <a:graphic>
          <a:graphicData uri="http://schemas.openxmlformats.org/drawingml/2006/table">
            <a:tbl>
              <a:tblPr/>
              <a:tblGrid>
                <a:gridCol w="576263"/>
              </a:tblGrid>
              <a:tr h="187325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Θ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비고</a:t>
                      </a:r>
                    </a:p>
                  </a:txBody>
                  <a:tcPr marL="53929" marR="53929" marT="25095" marB="25095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</a:tr>
            </a:tbl>
          </a:graphicData>
        </a:graphic>
      </p:graphicFrame>
      <p:sp>
        <p:nvSpPr>
          <p:cNvPr id="3133" name="TextBox 8"/>
          <p:cNvSpPr txBox="1">
            <a:spLocks noChangeArrowheads="1"/>
          </p:cNvSpPr>
          <p:nvPr/>
        </p:nvSpPr>
        <p:spPr bwMode="auto">
          <a:xfrm>
            <a:off x="8424863" y="6348413"/>
            <a:ext cx="611187" cy="244475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9pPr>
          </a:lstStyle>
          <a:p>
            <a:pPr algn="r" eaLnBrk="1" hangingPunct="1">
              <a:defRPr/>
            </a:pPr>
            <a:fld id="{6F825045-DBE2-4E92-A14B-AB94969E9944}" type="slidenum">
              <a:rPr lang="en-US" altLang="ko-KR" sz="100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pPr algn="r" eaLnBrk="1" hangingPunct="1">
                <a:defRPr/>
              </a:pPr>
              <a:t>‹#›</a:t>
            </a:fld>
            <a:endParaRPr lang="ko-KR" altLang="en-US" sz="1000" smtClean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</p:sldLayoutIdLst>
  <p:hf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4.png"/><Relationship Id="rId7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14.png"/><Relationship Id="rId4" Type="http://schemas.openxmlformats.org/officeDocument/2006/relationships/image" Target="../media/image6.png"/><Relationship Id="rId9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.png"/><Relationship Id="rId7" Type="http://schemas.openxmlformats.org/officeDocument/2006/relationships/image" Target="../media/image1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2.pn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openxmlformats.org/officeDocument/2006/relationships/image" Target="../media/image4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4.png"/><Relationship Id="rId10" Type="http://schemas.openxmlformats.org/officeDocument/2006/relationships/image" Target="../media/image20.png"/><Relationship Id="rId4" Type="http://schemas.openxmlformats.org/officeDocument/2006/relationships/image" Target="../media/image6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6.png"/><Relationship Id="rId7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10" Type="http://schemas.openxmlformats.org/officeDocument/2006/relationships/image" Target="../media/image24.png"/><Relationship Id="rId4" Type="http://schemas.openxmlformats.org/officeDocument/2006/relationships/image" Target="../media/image14.png"/><Relationship Id="rId9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15.png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6.png"/><Relationship Id="rId7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9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4.png"/><Relationship Id="rId7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7.png"/><Relationship Id="rId4" Type="http://schemas.openxmlformats.org/officeDocument/2006/relationships/image" Target="../media/image29.png"/><Relationship Id="rId9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4.png"/><Relationship Id="rId7" Type="http://schemas.openxmlformats.org/officeDocument/2006/relationships/image" Target="../media/image30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7.png"/><Relationship Id="rId10" Type="http://schemas.openxmlformats.org/officeDocument/2006/relationships/image" Target="../media/image24.png"/><Relationship Id="rId4" Type="http://schemas.openxmlformats.org/officeDocument/2006/relationships/image" Target="../media/image5.png"/><Relationship Id="rId9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4.png"/><Relationship Id="rId7" Type="http://schemas.openxmlformats.org/officeDocument/2006/relationships/image" Target="../media/image30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1.png"/><Relationship Id="rId5" Type="http://schemas.openxmlformats.org/officeDocument/2006/relationships/image" Target="../media/image7.png"/><Relationship Id="rId10" Type="http://schemas.openxmlformats.org/officeDocument/2006/relationships/image" Target="../media/image24.png"/><Relationship Id="rId4" Type="http://schemas.openxmlformats.org/officeDocument/2006/relationships/image" Target="../media/image5.png"/><Relationship Id="rId9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6.png"/><Relationship Id="rId7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33.png"/><Relationship Id="rId5" Type="http://schemas.openxmlformats.org/officeDocument/2006/relationships/image" Target="../media/image21.png"/><Relationship Id="rId10" Type="http://schemas.openxmlformats.org/officeDocument/2006/relationships/image" Target="../media/image32.png"/><Relationship Id="rId4" Type="http://schemas.openxmlformats.org/officeDocument/2006/relationships/image" Target="../media/image27.png"/><Relationship Id="rId9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6.png"/><Relationship Id="rId7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2.png"/><Relationship Id="rId10" Type="http://schemas.openxmlformats.org/officeDocument/2006/relationships/image" Target="../media/image7.png"/><Relationship Id="rId4" Type="http://schemas.openxmlformats.org/officeDocument/2006/relationships/image" Target="../media/image23.png"/><Relationship Id="rId9" Type="http://schemas.openxmlformats.org/officeDocument/2006/relationships/image" Target="../media/image35.jpe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3.png"/><Relationship Id="rId7" Type="http://schemas.openxmlformats.org/officeDocument/2006/relationships/image" Target="../media/image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6.png"/><Relationship Id="rId10" Type="http://schemas.openxmlformats.org/officeDocument/2006/relationships/image" Target="../media/image5.png"/><Relationship Id="rId4" Type="http://schemas.openxmlformats.org/officeDocument/2006/relationships/image" Target="../media/image22.png"/><Relationship Id="rId9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s://cdata2.tsherpa.co.kr/tsherpa/MultiMedia/Flash/2020/curri/index.html?flashxmlnum=yuni4856&amp;classa=A8-C1-31-MM-MM-04-02-03-0-0-0-0&amp;classno=MM_31_04/suh_0301_01_0003/suh_0301_01_0003_204_1.html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6.png"/><Relationship Id="rId7" Type="http://schemas.openxmlformats.org/officeDocument/2006/relationships/image" Target="../media/image33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7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40.png"/><Relationship Id="rId7" Type="http://schemas.openxmlformats.org/officeDocument/2006/relationships/image" Target="../media/image4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7.png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4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7.png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5.png"/><Relationship Id="rId7" Type="http://schemas.openxmlformats.org/officeDocument/2006/relationships/image" Target="../media/image4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7.png"/><Relationship Id="rId4" Type="http://schemas.openxmlformats.org/officeDocument/2006/relationships/image" Target="../media/image4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cdata2.tsherpa.co.kr/tsherpa/MultiMedia/Flash/2020/curri/index.html?flashxmlnum=jmp1130&amp;classa=A8-C1-31-MM-MM-04-02-04-0-0-0-0&amp;classno=MM_31_04/suh_0301_01_0004/suh_0301_01_0004_401_1.html" TargetMode="External"/><Relationship Id="rId5" Type="http://schemas.openxmlformats.org/officeDocument/2006/relationships/image" Target="../media/image37.png"/><Relationship Id="rId4" Type="http://schemas.openxmlformats.org/officeDocument/2006/relationships/image" Target="../media/image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7.png"/><Relationship Id="rId5" Type="http://schemas.openxmlformats.org/officeDocument/2006/relationships/image" Target="../media/image37.png"/><Relationship Id="rId4" Type="http://schemas.openxmlformats.org/officeDocument/2006/relationships/image" Target="../media/image6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hyperlink" Target="https://cdata2.tsherpa.co.kr/tsherpa/MultiMedia/Flash/2020/curri/index.html?flashxmlnum=jmp1130&amp;classa=A8-C1-31-MM-MM-04-02-04-0-0-0-0&amp;classno=MM_31_04/suh_0301_01_0004/suh_0301_01_0004_401_1.html" TargetMode="External"/><Relationship Id="rId3" Type="http://schemas.openxmlformats.org/officeDocument/2006/relationships/image" Target="../media/image49.png"/><Relationship Id="rId7" Type="http://schemas.openxmlformats.org/officeDocument/2006/relationships/image" Target="../media/image3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7.png"/><Relationship Id="rId4" Type="http://schemas.openxmlformats.org/officeDocument/2006/relationships/image" Target="../media/image50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49.png"/><Relationship Id="rId7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7.png"/><Relationship Id="rId5" Type="http://schemas.openxmlformats.org/officeDocument/2006/relationships/image" Target="../media/image7.png"/><Relationship Id="rId4" Type="http://schemas.openxmlformats.org/officeDocument/2006/relationships/image" Target="../media/image5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cdata2.tsherpa.co.kr/tsherpa/MultiMedia/Flash/2020/curri/index.html?flashxmlnum=jmp1130&amp;classa=A8-C1-31-MM-MM-04-02-04-0-0-0-0&amp;classno=MM_31_04/suh_0301_01_0004/suh_0301_01_0004_401_1.html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0.png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cdata2.tsherpa.co.kr/tsherpa/MultiMedia/Flash/2020/curri/index.html?flashxmlnum=jmp1130&amp;classa=A8-C1-31-MM-MM-04-02-04-0-0-0-0&amp;classno=MM_31_04/suh_0301_01_0004/suh_0301_01_0004_401_1.html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3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7.png"/><Relationship Id="rId4" Type="http://schemas.openxmlformats.org/officeDocument/2006/relationships/image" Target="../media/image3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5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0.png"/><Relationship Id="rId5" Type="http://schemas.openxmlformats.org/officeDocument/2006/relationships/image" Target="../media/image5.png"/><Relationship Id="rId4" Type="http://schemas.openxmlformats.org/officeDocument/2006/relationships/hyperlink" Target="https://cdata2.tsherpa.co.kr/tsherpa/MultiMedia/Flash/2020/curri/index.html?flashxmlnum=jmp1130&amp;classa=A8-C1-31-MM-MM-04-02-04-0-0-0-0&amp;classno=MM_31_04/suh_0301_01_0004/suh_0301_01_0004_401_1.html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47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1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336" name="Group 1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3647005"/>
              </p:ext>
            </p:extLst>
          </p:nvPr>
        </p:nvGraphicFramePr>
        <p:xfrm>
          <a:off x="34925" y="2446338"/>
          <a:ext cx="8929688" cy="3139617"/>
        </p:xfrm>
        <a:graphic>
          <a:graphicData uri="http://schemas.openxmlformats.org/drawingml/2006/table">
            <a:tbl>
              <a:tblPr/>
              <a:tblGrid>
                <a:gridCol w="423863"/>
                <a:gridCol w="560387"/>
                <a:gridCol w="984250"/>
                <a:gridCol w="4926013"/>
                <a:gridCol w="1243012"/>
                <a:gridCol w="792163"/>
              </a:tblGrid>
              <a:tr h="6461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번호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버전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문서 작성일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내용 비고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작성자</a:t>
                      </a:r>
                      <a:endParaRPr kumimoji="0" lang="en-US" altLang="ko-KR" sz="1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kumimoji="0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내선번호</a:t>
                      </a:r>
                      <a:r>
                        <a:rPr kumimoji="0" lang="en-US" altLang="ko-KR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endParaRPr kumimoji="0" lang="ko-KR" altLang="en-US" sz="1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검토자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V 1.0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2021.1.2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문서 발생</a:t>
                      </a: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노유림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7488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V 1.0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2021.1.4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차 검수</a:t>
                      </a: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박종민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126759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V 2.0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2022.1.6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차 검수</a:t>
                      </a: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김예림</a:t>
                      </a: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V 2.0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2022.1.6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차 수정</a:t>
                      </a: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박종민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V 3.0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2022.1.6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r>
                        <a:rPr kumimoji="0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차 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검수</a:t>
                      </a: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김예림</a:t>
                      </a: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V 3.0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2022.1.6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차 수정</a:t>
                      </a: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박종민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7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8</a:t>
                      </a: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9</a:t>
                      </a: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10</a:t>
                      </a: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11</a:t>
                      </a: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" name="Group 20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5239969"/>
              </p:ext>
            </p:extLst>
          </p:nvPr>
        </p:nvGraphicFramePr>
        <p:xfrm>
          <a:off x="6443663" y="800100"/>
          <a:ext cx="2636837" cy="1079500"/>
        </p:xfrm>
        <a:graphic>
          <a:graphicData uri="http://schemas.openxmlformats.org/drawingml/2006/table">
            <a:tbl>
              <a:tblPr/>
              <a:tblGrid>
                <a:gridCol w="1319212"/>
                <a:gridCol w="1317625"/>
              </a:tblGrid>
              <a:tr h="4714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검토</a:t>
                      </a:r>
                      <a:endParaRPr kumimoji="0" lang="en-US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T="45694" marB="4569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담당</a:t>
                      </a:r>
                    </a:p>
                  </a:txBody>
                  <a:tcPr marT="45694" marB="4569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0801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수학팀</a:t>
                      </a:r>
                      <a:endParaRPr kumimoji="0" lang="ko-KR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T="45694" marB="4569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박종민</a:t>
                      </a:r>
                    </a:p>
                  </a:txBody>
                  <a:tcPr marT="45694" marB="4569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4" name="Text Box 124"/>
          <p:cNvSpPr txBox="1">
            <a:spLocks noChangeArrowheads="1"/>
          </p:cNvSpPr>
          <p:nvPr/>
        </p:nvSpPr>
        <p:spPr bwMode="auto">
          <a:xfrm>
            <a:off x="34925" y="2097088"/>
            <a:ext cx="8893175" cy="3063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ko-KR" altLang="en-US" sz="1400" b="1" dirty="0">
                <a:latin typeface="맑은 고딕" pitchFamily="50" charset="-127"/>
                <a:ea typeface="맑은 고딕" pitchFamily="50" charset="-127"/>
              </a:rPr>
              <a:t>문서 </a:t>
            </a:r>
            <a:r>
              <a:rPr lang="en-US" altLang="ko-KR" sz="1400" b="1" dirty="0">
                <a:latin typeface="맑은 고딕" pitchFamily="50" charset="-127"/>
                <a:ea typeface="맑은 고딕" pitchFamily="50" charset="-127"/>
              </a:rPr>
              <a:t>HISTORY</a:t>
            </a:r>
          </a:p>
        </p:txBody>
      </p:sp>
      <p:graphicFrame>
        <p:nvGraphicFramePr>
          <p:cNvPr id="12408" name="Group 1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7075287"/>
              </p:ext>
            </p:extLst>
          </p:nvPr>
        </p:nvGraphicFramePr>
        <p:xfrm>
          <a:off x="34925" y="782638"/>
          <a:ext cx="6264275" cy="1081086"/>
        </p:xfrm>
        <a:graphic>
          <a:graphicData uri="http://schemas.openxmlformats.org/drawingml/2006/table">
            <a:tbl>
              <a:tblPr/>
              <a:tblGrid>
                <a:gridCol w="1764767"/>
                <a:gridCol w="4499508"/>
              </a:tblGrid>
              <a:tr h="360362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과목</a:t>
                      </a: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_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학년학기</a:t>
                      </a: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_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단원</a:t>
                      </a: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endParaRPr kumimoji="0" lang="ko-KR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suh_h_0301_01</a:t>
                      </a:r>
                      <a:endParaRPr kumimoji="0" lang="ko-KR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0362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차시명</a:t>
                      </a: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0405 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덧셈을 해 볼까요</a:t>
                      </a: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(3)</a:t>
                      </a:r>
                      <a:endParaRPr kumimoji="0" lang="ko-KR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0362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파일명</a:t>
                      </a: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suh_h_0301_01_0405</a:t>
                      </a:r>
                      <a:endParaRPr kumimoji="0" lang="ko-KR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5312" y="894492"/>
            <a:ext cx="6918956" cy="68719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TextBox 85"/>
          <p:cNvSpPr txBox="1"/>
          <p:nvPr/>
        </p:nvSpPr>
        <p:spPr>
          <a:xfrm>
            <a:off x="303801" y="976656"/>
            <a:ext cx="662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800" spc="-150" dirty="0" smtClean="0">
                <a:latin typeface="맑은 고딕" pitchFamily="50" charset="-127"/>
                <a:ea typeface="맑은 고딕" pitchFamily="50" charset="-127"/>
              </a:rPr>
              <a:t>전교생은 모두 몇 명인지 알아봅시다</a:t>
            </a:r>
            <a:r>
              <a:rPr lang="en-US" altLang="ko-KR" sz="18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/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</a:tr>
            </a:tbl>
          </a:graphicData>
        </a:graphic>
      </p:graphicFrame>
      <p:sp>
        <p:nvSpPr>
          <p:cNvPr id="37" name="TextBox 43"/>
          <p:cNvSpPr txBox="1"/>
          <p:nvPr/>
        </p:nvSpPr>
        <p:spPr>
          <a:xfrm>
            <a:off x="389043" y="1700808"/>
            <a:ext cx="6519789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전교생은 모두 몇 명인지 어림해 보세요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4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840658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027972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8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9" name="타원 78"/>
          <p:cNvSpPr/>
          <p:nvPr/>
        </p:nvSpPr>
        <p:spPr>
          <a:xfrm>
            <a:off x="5725803" y="511915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#6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48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/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</a:tr>
            </a:tbl>
          </a:graphicData>
        </a:graphic>
      </p:graphicFrame>
      <p:sp>
        <p:nvSpPr>
          <p:cNvPr id="52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suh_h_0301_01_0405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_201_1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8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0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덧셈과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뺄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8" name="직사각형 97"/>
          <p:cNvSpPr/>
          <p:nvPr/>
        </p:nvSpPr>
        <p:spPr>
          <a:xfrm>
            <a:off x="6352603" y="1326823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99" name="TextBox 98"/>
          <p:cNvSpPr txBox="1">
            <a:spLocks noChangeArrowheads="1"/>
          </p:cNvSpPr>
          <p:nvPr/>
        </p:nvSpPr>
        <p:spPr bwMode="auto">
          <a:xfrm>
            <a:off x="6320626" y="1279198"/>
            <a:ext cx="620721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4</a:t>
            </a:r>
          </a:p>
        </p:txBody>
      </p:sp>
      <p:sp>
        <p:nvSpPr>
          <p:cNvPr id="100" name="직사각형 99"/>
          <p:cNvSpPr/>
          <p:nvPr/>
        </p:nvSpPr>
        <p:spPr>
          <a:xfrm>
            <a:off x="5803890" y="1328032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101" name="TextBox 100"/>
          <p:cNvSpPr txBox="1">
            <a:spLocks noChangeArrowheads="1"/>
          </p:cNvSpPr>
          <p:nvPr/>
        </p:nvSpPr>
        <p:spPr bwMode="auto">
          <a:xfrm>
            <a:off x="5779438" y="126814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102" name="직사각형 101"/>
          <p:cNvSpPr/>
          <p:nvPr/>
        </p:nvSpPr>
        <p:spPr>
          <a:xfrm>
            <a:off x="5253177" y="1329653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103" name="TextBox 102"/>
          <p:cNvSpPr txBox="1">
            <a:spLocks noChangeArrowheads="1"/>
          </p:cNvSpPr>
          <p:nvPr/>
        </p:nvSpPr>
        <p:spPr bwMode="auto">
          <a:xfrm>
            <a:off x="5221200" y="1272503"/>
            <a:ext cx="620721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  <p:sp>
        <p:nvSpPr>
          <p:cNvPr id="104" name="직사각형 103"/>
          <p:cNvSpPr/>
          <p:nvPr/>
        </p:nvSpPr>
        <p:spPr>
          <a:xfrm>
            <a:off x="4704464" y="1330862"/>
            <a:ext cx="521274" cy="25559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105" name="TextBox 104"/>
          <p:cNvSpPr txBox="1">
            <a:spLocks noChangeArrowheads="1"/>
          </p:cNvSpPr>
          <p:nvPr/>
        </p:nvSpPr>
        <p:spPr bwMode="auto">
          <a:xfrm>
            <a:off x="4680012" y="1280495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sp>
        <p:nvSpPr>
          <p:cNvPr id="30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0405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덧셈을 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(3)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31" name="그룹 30"/>
          <p:cNvGrpSpPr/>
          <p:nvPr/>
        </p:nvGrpSpPr>
        <p:grpSpPr>
          <a:xfrm>
            <a:off x="3882386" y="1024792"/>
            <a:ext cx="1013650" cy="254406"/>
            <a:chOff x="5253413" y="2035940"/>
            <a:chExt cx="1226799" cy="307902"/>
          </a:xfrm>
        </p:grpSpPr>
        <p:pic>
          <p:nvPicPr>
            <p:cNvPr id="32" name="Picture 3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53413" y="2035940"/>
              <a:ext cx="1226799" cy="3079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3" name="TextBox 43"/>
            <p:cNvSpPr txBox="1"/>
            <p:nvPr/>
          </p:nvSpPr>
          <p:spPr>
            <a:xfrm>
              <a:off x="5441709" y="2089690"/>
              <a:ext cx="1002499" cy="19556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ctr"/>
              <a:r>
                <a:rPr lang="ko-KR" altLang="en-US" sz="1050" spc="-150" dirty="0" smtClean="0">
                  <a:latin typeface="맑은 고딕" pitchFamily="50" charset="-127"/>
                  <a:ea typeface="맑은 고딕" pitchFamily="50" charset="-127"/>
                </a:rPr>
                <a:t>준비물 </a:t>
              </a:r>
              <a:r>
                <a:rPr lang="en-US" altLang="ko-KR" sz="1050" spc="-150" dirty="0" smtClean="0">
                  <a:latin typeface="맑은 고딕" pitchFamily="50" charset="-127"/>
                  <a:ea typeface="맑은 고딕" pitchFamily="50" charset="-127"/>
                </a:rPr>
                <a:t>159 </a:t>
              </a:r>
              <a:r>
                <a:rPr lang="ko-KR" altLang="en-US" sz="1050" spc="-150" dirty="0" smtClean="0">
                  <a:latin typeface="맑은 고딕" pitchFamily="50" charset="-127"/>
                  <a:ea typeface="맑은 고딕" pitchFamily="50" charset="-127"/>
                </a:rPr>
                <a:t>쪽</a:t>
              </a:r>
              <a:endParaRPr lang="en-US" altLang="ko-KR" sz="1050" spc="-150" dirty="0" smtClean="0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34" name="직사각형 33"/>
          <p:cNvSpPr/>
          <p:nvPr/>
        </p:nvSpPr>
        <p:spPr bwMode="auto">
          <a:xfrm>
            <a:off x="2054683" y="4849607"/>
            <a:ext cx="3024335" cy="402441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just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900" b="1" i="0" u="none" strike="noStrike" cap="none" spc="-150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rPr>
              <a:t>      </a:t>
            </a:r>
            <a:r>
              <a:rPr lang="en-US" altLang="ko-KR" sz="1900" b="1" spc="-150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700</a:t>
            </a:r>
            <a:r>
              <a:rPr lang="ko-KR" altLang="en-US" sz="1900" b="1" spc="-150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명</a:t>
            </a:r>
            <a:r>
              <a:rPr kumimoji="1" lang="ko-KR" altLang="en-US" sz="1900" b="1" i="0" u="none" strike="noStrike" cap="none" spc="-150" normalizeH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rPr>
              <a:t>쯤일 것 같습니다</a:t>
            </a:r>
            <a:r>
              <a:rPr kumimoji="1" lang="en-US" altLang="ko-KR" sz="1900" b="1" i="0" u="none" strike="noStrike" cap="none" spc="-150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rPr>
              <a:t>.</a:t>
            </a:r>
            <a:endParaRPr kumimoji="1" lang="ko-KR" altLang="en-US" sz="1900" b="1" i="0" u="none" strike="noStrike" cap="none" spc="-150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4531743" y="1278861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xmlns="" id="{DEEB3194-430D-4A4E-8DEF-5B08710B8A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60072" y="4720286"/>
            <a:ext cx="360000" cy="355000"/>
          </a:xfrm>
          <a:prstGeom prst="rect">
            <a:avLst/>
          </a:prstGeom>
        </p:spPr>
      </p:pic>
      <p:sp>
        <p:nvSpPr>
          <p:cNvPr id="56" name="타원 55"/>
          <p:cNvSpPr/>
          <p:nvPr/>
        </p:nvSpPr>
        <p:spPr>
          <a:xfrm>
            <a:off x="1727200" y="209598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9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3394" y="4934146"/>
            <a:ext cx="290512" cy="233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61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2903921"/>
              </p:ext>
            </p:extLst>
          </p:nvPr>
        </p:nvGraphicFramePr>
        <p:xfrm>
          <a:off x="115384" y="6129300"/>
          <a:ext cx="6688864" cy="282949"/>
        </p:xfrm>
        <a:graphic>
          <a:graphicData uri="http://schemas.openxmlformats.org/drawingml/2006/table">
            <a:tbl>
              <a:tblPr/>
              <a:tblGrid>
                <a:gridCol w="858104"/>
                <a:gridCol w="5830760"/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7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번 슬라이드 삽화와 동일</a:t>
                      </a:r>
                      <a:endParaRPr kumimoji="0" lang="en-US" altLang="ko-KR" sz="10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62" name="Picture 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2540" y="2204646"/>
            <a:ext cx="2752561" cy="25090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3" name="타원 62"/>
          <p:cNvSpPr/>
          <p:nvPr/>
        </p:nvSpPr>
        <p:spPr>
          <a:xfrm>
            <a:off x="3491879" y="3068960"/>
            <a:ext cx="1154959" cy="446012"/>
          </a:xfrm>
          <a:prstGeom prst="ellipse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TextBox 43"/>
          <p:cNvSpPr txBox="1"/>
          <p:nvPr/>
        </p:nvSpPr>
        <p:spPr>
          <a:xfrm>
            <a:off x="3383868" y="2962689"/>
            <a:ext cx="1502603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pc="-150" dirty="0" smtClean="0">
                <a:latin typeface="맑은 고딕" pitchFamily="50" charset="-127"/>
                <a:ea typeface="맑은 고딕" pitchFamily="50" charset="-127"/>
              </a:rPr>
              <a:t>우리 학교는</a:t>
            </a:r>
            <a:endParaRPr lang="en-US" altLang="ko-KR" spc="-150" dirty="0" smtClean="0"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lang="ko-KR" altLang="en-US" spc="-150" dirty="0" smtClean="0">
                <a:latin typeface="맑은 고딕" pitchFamily="50" charset="-127"/>
                <a:ea typeface="맑은 고딕" pitchFamily="50" charset="-127"/>
              </a:rPr>
              <a:t>남학생이 </a:t>
            </a:r>
            <a:r>
              <a:rPr lang="en-US" altLang="ko-KR" spc="-150" dirty="0" smtClean="0">
                <a:latin typeface="맑은 고딕" pitchFamily="50" charset="-127"/>
                <a:ea typeface="맑은 고딕" pitchFamily="50" charset="-127"/>
              </a:rPr>
              <a:t>368</a:t>
            </a:r>
            <a:r>
              <a:rPr lang="ko-KR" altLang="en-US" spc="-150" dirty="0" smtClean="0">
                <a:latin typeface="맑은 고딕" pitchFamily="50" charset="-127"/>
                <a:ea typeface="맑은 고딕" pitchFamily="50" charset="-127"/>
              </a:rPr>
              <a:t>명</a:t>
            </a:r>
            <a:r>
              <a:rPr lang="en-US" altLang="ko-KR" spc="-150" dirty="0" smtClean="0">
                <a:latin typeface="맑은 고딕" pitchFamily="50" charset="-127"/>
                <a:ea typeface="맑은 고딕" pitchFamily="50" charset="-127"/>
              </a:rPr>
              <a:t>,</a:t>
            </a:r>
          </a:p>
          <a:p>
            <a:pPr algn="ctr"/>
            <a:r>
              <a:rPr lang="ko-KR" altLang="en-US" spc="-150" dirty="0" smtClean="0">
                <a:latin typeface="맑은 고딕" pitchFamily="50" charset="-127"/>
                <a:ea typeface="맑은 고딕" pitchFamily="50" charset="-127"/>
              </a:rPr>
              <a:t>여학생이 </a:t>
            </a:r>
            <a:r>
              <a:rPr lang="en-US" altLang="ko-KR" spc="-150" dirty="0" smtClean="0">
                <a:latin typeface="맑은 고딕" pitchFamily="50" charset="-127"/>
                <a:ea typeface="맑은 고딕" pitchFamily="50" charset="-127"/>
              </a:rPr>
              <a:t>375</a:t>
            </a:r>
            <a:r>
              <a:rPr lang="ko-KR" altLang="en-US" spc="-150" dirty="0" smtClean="0">
                <a:latin typeface="맑은 고딕" pitchFamily="50" charset="-127"/>
                <a:ea typeface="맑은 고딕" pitchFamily="50" charset="-127"/>
              </a:rPr>
              <a:t>명입니다</a:t>
            </a:r>
            <a:r>
              <a:rPr lang="en-US" altLang="ko-KR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58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2679" y="4446899"/>
            <a:ext cx="266700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" name="직사각형 56"/>
          <p:cNvSpPr/>
          <p:nvPr/>
        </p:nvSpPr>
        <p:spPr>
          <a:xfrm>
            <a:off x="1979712" y="2200292"/>
            <a:ext cx="3090232" cy="251999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타원 96"/>
          <p:cNvSpPr/>
          <p:nvPr/>
        </p:nvSpPr>
        <p:spPr>
          <a:xfrm>
            <a:off x="4816832" y="881920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6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32855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 typeface="+mj-lt"/>
              <a:buAutoNum type="arabicPeriod"/>
              <a:defRPr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준비물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약물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대발문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고정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글자 길이에 맞게 조절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탭 이벤트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1, 2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고정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)</a:t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이미지에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텍스트는 지우고 새로 쓰기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말풍선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소스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이용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Tx/>
              <a:buAutoNum type="arabicPeriod"/>
              <a:defRPr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확대 버튼 및 풀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팝업창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다음 슬라이드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marL="228600" indent="-228600" algn="just">
              <a:buFontTx/>
              <a:buAutoNum type="arabicPeriod"/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Tx/>
              <a:buAutoNum type="arabicPeriod"/>
              <a:defRPr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예 약물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정답 칸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클릭시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표출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)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답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7" name="타원 66"/>
          <p:cNvSpPr/>
          <p:nvPr/>
        </p:nvSpPr>
        <p:spPr>
          <a:xfrm>
            <a:off x="1990973" y="4721524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#5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9" name="타원 68"/>
          <p:cNvSpPr/>
          <p:nvPr/>
        </p:nvSpPr>
        <p:spPr>
          <a:xfrm>
            <a:off x="4973306" y="4279847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78781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/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63844" y="692696"/>
            <a:ext cx="6912260" cy="511256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4153" y="695549"/>
            <a:ext cx="361949" cy="357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/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</a:tr>
            </a:tbl>
          </a:graphicData>
        </a:graphic>
      </p:graphicFrame>
      <p:sp>
        <p:nvSpPr>
          <p:cNvPr id="27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8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덧셈과 뺄셈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9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0405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덧셈을 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(3)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63323" y="1488559"/>
            <a:ext cx="6920945" cy="3265266"/>
            <a:chOff x="63323" y="1488559"/>
            <a:chExt cx="6920945" cy="3265266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323" y="1488559"/>
              <a:ext cx="6920945" cy="32652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2" name="TextBox 43"/>
            <p:cNvSpPr txBox="1"/>
            <p:nvPr/>
          </p:nvSpPr>
          <p:spPr>
            <a:xfrm>
              <a:off x="5004049" y="4014941"/>
              <a:ext cx="1368151" cy="60016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ctr"/>
              <a:r>
                <a:rPr lang="ko-KR" altLang="en-US" sz="1100" spc="-150" dirty="0" smtClean="0">
                  <a:latin typeface="맑은 고딕" pitchFamily="50" charset="-127"/>
                  <a:ea typeface="맑은 고딕" pitchFamily="50" charset="-127"/>
                </a:rPr>
                <a:t>우리 학교</a:t>
              </a:r>
              <a:endParaRPr lang="en-US" altLang="ko-KR" sz="1100" spc="-150" dirty="0" smtClean="0">
                <a:latin typeface="맑은 고딕" pitchFamily="50" charset="-127"/>
                <a:ea typeface="맑은 고딕" pitchFamily="50" charset="-127"/>
              </a:endParaRPr>
            </a:p>
            <a:p>
              <a:pPr algn="ctr"/>
              <a:r>
                <a:rPr lang="ko-KR" altLang="en-US" sz="1100" spc="-150" dirty="0" smtClean="0">
                  <a:latin typeface="맑은 고딕" pitchFamily="50" charset="-127"/>
                  <a:ea typeface="맑은 고딕" pitchFamily="50" charset="-127"/>
                </a:rPr>
                <a:t>전교생은 모두 몇 명</a:t>
              </a:r>
              <a:endParaRPr lang="en-US" altLang="ko-KR" sz="1100" spc="-150" dirty="0" smtClean="0">
                <a:latin typeface="맑은 고딕" pitchFamily="50" charset="-127"/>
                <a:ea typeface="맑은 고딕" pitchFamily="50" charset="-127"/>
              </a:endParaRPr>
            </a:p>
            <a:p>
              <a:pPr algn="ctr"/>
              <a:r>
                <a:rPr lang="ko-KR" altLang="en-US" sz="1100" spc="-150" dirty="0" smtClean="0">
                  <a:latin typeface="맑은 고딕" pitchFamily="50" charset="-127"/>
                  <a:ea typeface="맑은 고딕" pitchFamily="50" charset="-127"/>
                </a:rPr>
                <a:t>인지 어림해 볼까</a:t>
              </a:r>
              <a:r>
                <a:rPr lang="en-US" altLang="ko-KR" sz="1100" spc="-150" dirty="0" smtClean="0">
                  <a:latin typeface="맑은 고딕" pitchFamily="50" charset="-127"/>
                  <a:ea typeface="맑은 고딕" pitchFamily="50" charset="-127"/>
                </a:rPr>
                <a:t>?</a:t>
              </a:r>
            </a:p>
          </p:txBody>
        </p:sp>
        <p:sp>
          <p:nvSpPr>
            <p:cNvPr id="20" name="TextBox 43"/>
            <p:cNvSpPr txBox="1"/>
            <p:nvPr/>
          </p:nvSpPr>
          <p:spPr>
            <a:xfrm>
              <a:off x="1619673" y="2564134"/>
              <a:ext cx="1547844" cy="60016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ctr"/>
              <a:r>
                <a:rPr lang="ko-KR" altLang="en-US" sz="1100" spc="-150" dirty="0" smtClean="0">
                  <a:latin typeface="맑은 고딕" pitchFamily="50" charset="-127"/>
                  <a:ea typeface="맑은 고딕" pitchFamily="50" charset="-127"/>
                </a:rPr>
                <a:t>우리 학교는</a:t>
              </a:r>
              <a:endParaRPr lang="en-US" altLang="ko-KR" sz="1100" spc="-150" dirty="0" smtClean="0">
                <a:latin typeface="맑은 고딕" pitchFamily="50" charset="-127"/>
                <a:ea typeface="맑은 고딕" pitchFamily="50" charset="-127"/>
              </a:endParaRPr>
            </a:p>
            <a:p>
              <a:pPr algn="ctr"/>
              <a:r>
                <a:rPr lang="ko-KR" altLang="en-US" sz="1100" spc="-150" dirty="0" smtClean="0">
                  <a:latin typeface="맑은 고딕" pitchFamily="50" charset="-127"/>
                  <a:ea typeface="맑은 고딕" pitchFamily="50" charset="-127"/>
                </a:rPr>
                <a:t>남학생이 </a:t>
              </a:r>
              <a:r>
                <a:rPr lang="en-US" altLang="ko-KR" sz="1100" spc="-150" dirty="0" smtClean="0">
                  <a:latin typeface="맑은 고딕" pitchFamily="50" charset="-127"/>
                  <a:ea typeface="맑은 고딕" pitchFamily="50" charset="-127"/>
                </a:rPr>
                <a:t>368</a:t>
              </a:r>
              <a:r>
                <a:rPr lang="ko-KR" altLang="en-US" sz="1100" spc="-150" dirty="0" smtClean="0">
                  <a:latin typeface="맑은 고딕" pitchFamily="50" charset="-127"/>
                  <a:ea typeface="맑은 고딕" pitchFamily="50" charset="-127"/>
                </a:rPr>
                <a:t>명</a:t>
              </a:r>
              <a:r>
                <a:rPr lang="en-US" altLang="ko-KR" sz="1100" spc="-150" dirty="0" smtClean="0">
                  <a:latin typeface="맑은 고딕" pitchFamily="50" charset="-127"/>
                  <a:ea typeface="맑은 고딕" pitchFamily="50" charset="-127"/>
                </a:rPr>
                <a:t>,</a:t>
              </a:r>
            </a:p>
            <a:p>
              <a:pPr algn="ctr"/>
              <a:r>
                <a:rPr lang="ko-KR" altLang="en-US" sz="1100" spc="-150" dirty="0" smtClean="0">
                  <a:latin typeface="맑은 고딕" pitchFamily="50" charset="-127"/>
                  <a:ea typeface="맑은 고딕" pitchFamily="50" charset="-127"/>
                </a:rPr>
                <a:t>여학생이 </a:t>
              </a:r>
              <a:r>
                <a:rPr lang="en-US" altLang="ko-KR" sz="1100" spc="-150" dirty="0" smtClean="0">
                  <a:latin typeface="맑은 고딕" pitchFamily="50" charset="-127"/>
                  <a:ea typeface="맑은 고딕" pitchFamily="50" charset="-127"/>
                </a:rPr>
                <a:t>375</a:t>
              </a:r>
              <a:r>
                <a:rPr lang="ko-KR" altLang="en-US" sz="1100" spc="-150" dirty="0" smtClean="0">
                  <a:latin typeface="맑은 고딕" pitchFamily="50" charset="-127"/>
                  <a:ea typeface="맑은 고딕" pitchFamily="50" charset="-127"/>
                </a:rPr>
                <a:t>명입니다</a:t>
              </a:r>
              <a:r>
                <a:rPr lang="en-US" altLang="ko-KR" sz="1100" spc="-150" dirty="0" smtClean="0">
                  <a:latin typeface="맑은 고딕" pitchFamily="50" charset="-127"/>
                  <a:ea typeface="맑은 고딕" pitchFamily="50" charset="-127"/>
                </a:rPr>
                <a:t>.</a:t>
              </a:r>
            </a:p>
          </p:txBody>
        </p:sp>
      </p:grpSp>
      <p:graphicFrame>
        <p:nvGraphicFramePr>
          <p:cNvPr id="21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1110830"/>
              </p:ext>
            </p:extLst>
          </p:nvPr>
        </p:nvGraphicFramePr>
        <p:xfrm>
          <a:off x="115384" y="6129300"/>
          <a:ext cx="6688864" cy="282949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번 슬라이드와 동일</a:t>
                      </a:r>
                      <a:endParaRPr kumimoji="0" lang="en-US" altLang="ko-KR" sz="10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22" name="타원 21"/>
          <p:cNvSpPr/>
          <p:nvPr/>
        </p:nvSpPr>
        <p:spPr>
          <a:xfrm>
            <a:off x="44476" y="1453191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9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suh_h_0301_01_0405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_201_1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3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784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</a:pPr>
            <a:r>
              <a:rPr lang="en-US" altLang="ko-KR" sz="1000" b="1" dirty="0" smtClean="0">
                <a:latin typeface="맑은 고딕" pitchFamily="50" charset="-127"/>
                <a:ea typeface="맑은 고딕" pitchFamily="50" charset="-127"/>
              </a:rPr>
              <a:t>&lt; </a:t>
            </a:r>
            <a:r>
              <a:rPr lang="ko-KR" altLang="en-US" sz="1000" b="1" dirty="0" smtClean="0">
                <a:latin typeface="맑은 고딕" pitchFamily="50" charset="-127"/>
                <a:ea typeface="맑은 고딕" pitchFamily="50" charset="-127"/>
              </a:rPr>
              <a:t>확</a:t>
            </a:r>
            <a:r>
              <a:rPr lang="ko-KR" altLang="en-US" sz="1000" b="1" dirty="0">
                <a:latin typeface="맑은 고딕" pitchFamily="50" charset="-127"/>
                <a:ea typeface="맑은 고딕" pitchFamily="50" charset="-127"/>
              </a:rPr>
              <a:t>대</a:t>
            </a:r>
            <a:r>
              <a:rPr lang="ko-KR" altLang="en-US" sz="1000" b="1" dirty="0" smtClean="0">
                <a:latin typeface="맑은 고딕" pitchFamily="50" charset="-127"/>
                <a:ea typeface="맑은 고딕" pitchFamily="50" charset="-127"/>
              </a:rPr>
              <a:t> 버튼 클릭 시 나타나는 화면</a:t>
            </a:r>
            <a:r>
              <a:rPr lang="en-US" altLang="ko-KR" sz="1000" b="1" dirty="0" smtClean="0">
                <a:latin typeface="맑은 고딕" pitchFamily="50" charset="-127"/>
                <a:ea typeface="맑은 고딕" pitchFamily="50" charset="-127"/>
              </a:rPr>
              <a:t>&gt;</a:t>
            </a:r>
          </a:p>
          <a:p>
            <a:pPr eaLnBrk="1" hangingPunct="1">
              <a:spcBef>
                <a:spcPts val="300"/>
              </a:spcBef>
            </a:pPr>
            <a:endParaRPr lang="en-US" altLang="ko-KR" sz="1000" b="1" dirty="0" smtClean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3613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5312" y="894492"/>
            <a:ext cx="6918956" cy="68719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/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</a:tr>
            </a:tbl>
          </a:graphicData>
        </a:graphic>
      </p:graphicFrame>
      <p:sp>
        <p:nvSpPr>
          <p:cNvPr id="37" name="TextBox 43"/>
          <p:cNvSpPr txBox="1"/>
          <p:nvPr/>
        </p:nvSpPr>
        <p:spPr>
          <a:xfrm>
            <a:off x="389043" y="1700808"/>
            <a:ext cx="6519789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구하려는 것을 </a:t>
            </a:r>
            <a:r>
              <a:rPr lang="ko-KR" altLang="en-US" sz="1900" spc="-150" dirty="0" err="1" smtClean="0">
                <a:latin typeface="맑은 고딕" pitchFamily="50" charset="-127"/>
                <a:ea typeface="맑은 고딕" pitchFamily="50" charset="-127"/>
              </a:rPr>
              <a:t>덧셈식으로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 나타내 보세요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4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840658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027972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9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0679281"/>
              </p:ext>
            </p:extLst>
          </p:nvPr>
        </p:nvGraphicFramePr>
        <p:xfrm>
          <a:off x="115384" y="6129300"/>
          <a:ext cx="6688864" cy="282949"/>
        </p:xfrm>
        <a:graphic>
          <a:graphicData uri="http://schemas.openxmlformats.org/drawingml/2006/table">
            <a:tbl>
              <a:tblPr/>
              <a:tblGrid>
                <a:gridCol w="858104"/>
                <a:gridCol w="5830760"/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7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번 슬라이드 삽화와 동일</a:t>
                      </a:r>
                      <a:endParaRPr kumimoji="0" lang="en-US" altLang="ko-KR" sz="10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78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48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/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</a:tr>
            </a:tbl>
          </a:graphicData>
        </a:graphic>
      </p:graphicFrame>
      <p:sp>
        <p:nvSpPr>
          <p:cNvPr id="30" name="직사각형 29"/>
          <p:cNvSpPr/>
          <p:nvPr/>
        </p:nvSpPr>
        <p:spPr>
          <a:xfrm>
            <a:off x="6369301" y="1325577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31" name="TextBox 30"/>
          <p:cNvSpPr txBox="1">
            <a:spLocks noChangeArrowheads="1"/>
          </p:cNvSpPr>
          <p:nvPr/>
        </p:nvSpPr>
        <p:spPr bwMode="auto">
          <a:xfrm>
            <a:off x="6337324" y="1277952"/>
            <a:ext cx="620721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4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5820588" y="1326786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33" name="TextBox 32"/>
          <p:cNvSpPr txBox="1">
            <a:spLocks noChangeArrowheads="1"/>
          </p:cNvSpPr>
          <p:nvPr/>
        </p:nvSpPr>
        <p:spPr bwMode="auto">
          <a:xfrm>
            <a:off x="5796136" y="1266894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34" name="직사각형 33"/>
          <p:cNvSpPr/>
          <p:nvPr/>
        </p:nvSpPr>
        <p:spPr>
          <a:xfrm>
            <a:off x="5269875" y="1328407"/>
            <a:ext cx="521274" cy="25559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35" name="TextBox 34"/>
          <p:cNvSpPr txBox="1">
            <a:spLocks noChangeArrowheads="1"/>
          </p:cNvSpPr>
          <p:nvPr/>
        </p:nvSpPr>
        <p:spPr bwMode="auto">
          <a:xfrm>
            <a:off x="5237898" y="1271257"/>
            <a:ext cx="620721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4721162" y="1329616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38" name="TextBox 37"/>
          <p:cNvSpPr txBox="1">
            <a:spLocks noChangeArrowheads="1"/>
          </p:cNvSpPr>
          <p:nvPr/>
        </p:nvSpPr>
        <p:spPr bwMode="auto">
          <a:xfrm>
            <a:off x="4696710" y="1279249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sp>
        <p:nvSpPr>
          <p:cNvPr id="39" name="타원 38"/>
          <p:cNvSpPr/>
          <p:nvPr/>
        </p:nvSpPr>
        <p:spPr>
          <a:xfrm>
            <a:off x="5725803" y="511915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03801" y="976656"/>
            <a:ext cx="662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800" spc="-150" dirty="0" smtClean="0">
                <a:latin typeface="맑은 고딕" pitchFamily="50" charset="-127"/>
                <a:ea typeface="맑은 고딕" pitchFamily="50" charset="-127"/>
              </a:rPr>
              <a:t>전교생은 모두 몇 명인지 알아봅시다</a:t>
            </a:r>
            <a:r>
              <a:rPr lang="en-US" altLang="ko-KR" sz="18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graphicFrame>
        <p:nvGraphicFramePr>
          <p:cNvPr id="40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/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1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/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</a:tr>
            </a:tbl>
          </a:graphicData>
        </a:graphic>
      </p:graphicFrame>
      <p:sp>
        <p:nvSpPr>
          <p:cNvPr id="50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suh_h_0301_01_0405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_201_1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1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3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0405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덧셈을 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(3)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2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덧셈과 뺄셈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5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6" name="타원 45"/>
          <p:cNvSpPr/>
          <p:nvPr/>
        </p:nvSpPr>
        <p:spPr>
          <a:xfrm>
            <a:off x="5725803" y="511915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7" name="직사각형 46"/>
          <p:cNvSpPr/>
          <p:nvPr/>
        </p:nvSpPr>
        <p:spPr bwMode="auto">
          <a:xfrm>
            <a:off x="2848591" y="4849607"/>
            <a:ext cx="1286578" cy="402441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900" b="1" i="0" u="none" strike="noStrike" cap="none" spc="-150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rPr>
              <a:t>368+375</a:t>
            </a:r>
            <a:endParaRPr kumimoji="1" lang="ko-KR" altLang="en-US" sz="1900" b="1" i="0" u="none" strike="noStrike" cap="none" spc="-150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6" name="타원 55"/>
          <p:cNvSpPr/>
          <p:nvPr/>
        </p:nvSpPr>
        <p:spPr>
          <a:xfrm>
            <a:off x="1727200" y="209598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8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2540" y="2204646"/>
            <a:ext cx="2752561" cy="25090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9" name="타원 58"/>
          <p:cNvSpPr/>
          <p:nvPr/>
        </p:nvSpPr>
        <p:spPr>
          <a:xfrm>
            <a:off x="3491879" y="3068960"/>
            <a:ext cx="1154959" cy="446012"/>
          </a:xfrm>
          <a:prstGeom prst="ellipse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TextBox 43"/>
          <p:cNvSpPr txBox="1"/>
          <p:nvPr/>
        </p:nvSpPr>
        <p:spPr>
          <a:xfrm>
            <a:off x="3383868" y="2962689"/>
            <a:ext cx="1502603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pc="-150" dirty="0" smtClean="0">
                <a:latin typeface="맑은 고딕" pitchFamily="50" charset="-127"/>
                <a:ea typeface="맑은 고딕" pitchFamily="50" charset="-127"/>
              </a:rPr>
              <a:t>우리 학교는</a:t>
            </a:r>
            <a:endParaRPr lang="en-US" altLang="ko-KR" spc="-150" dirty="0" smtClean="0"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lang="ko-KR" altLang="en-US" spc="-150" dirty="0" smtClean="0">
                <a:latin typeface="맑은 고딕" pitchFamily="50" charset="-127"/>
                <a:ea typeface="맑은 고딕" pitchFamily="50" charset="-127"/>
              </a:rPr>
              <a:t>남학생이 </a:t>
            </a:r>
            <a:r>
              <a:rPr lang="en-US" altLang="ko-KR" spc="-150" dirty="0" smtClean="0">
                <a:latin typeface="맑은 고딕" pitchFamily="50" charset="-127"/>
                <a:ea typeface="맑은 고딕" pitchFamily="50" charset="-127"/>
              </a:rPr>
              <a:t>368</a:t>
            </a:r>
            <a:r>
              <a:rPr lang="ko-KR" altLang="en-US" spc="-150" dirty="0" smtClean="0">
                <a:latin typeface="맑은 고딕" pitchFamily="50" charset="-127"/>
                <a:ea typeface="맑은 고딕" pitchFamily="50" charset="-127"/>
              </a:rPr>
              <a:t>명</a:t>
            </a:r>
            <a:r>
              <a:rPr lang="en-US" altLang="ko-KR" spc="-150" dirty="0" smtClean="0">
                <a:latin typeface="맑은 고딕" pitchFamily="50" charset="-127"/>
                <a:ea typeface="맑은 고딕" pitchFamily="50" charset="-127"/>
              </a:rPr>
              <a:t>,</a:t>
            </a:r>
          </a:p>
          <a:p>
            <a:pPr algn="ctr"/>
            <a:r>
              <a:rPr lang="ko-KR" altLang="en-US" spc="-150" dirty="0" smtClean="0">
                <a:latin typeface="맑은 고딕" pitchFamily="50" charset="-127"/>
                <a:ea typeface="맑은 고딕" pitchFamily="50" charset="-127"/>
              </a:rPr>
              <a:t>여학생이 </a:t>
            </a:r>
            <a:r>
              <a:rPr lang="en-US" altLang="ko-KR" spc="-150" dirty="0" smtClean="0">
                <a:latin typeface="맑은 고딕" pitchFamily="50" charset="-127"/>
                <a:ea typeface="맑은 고딕" pitchFamily="50" charset="-127"/>
              </a:rPr>
              <a:t>375</a:t>
            </a:r>
            <a:r>
              <a:rPr lang="ko-KR" altLang="en-US" spc="-150" dirty="0" smtClean="0">
                <a:latin typeface="맑은 고딕" pitchFamily="50" charset="-127"/>
                <a:ea typeface="맑은 고딕" pitchFamily="50" charset="-127"/>
              </a:rPr>
              <a:t>명입니다</a:t>
            </a:r>
            <a:r>
              <a:rPr lang="en-US" altLang="ko-KR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61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2679" y="4446899"/>
            <a:ext cx="266700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" name="직사각형 61"/>
          <p:cNvSpPr/>
          <p:nvPr/>
        </p:nvSpPr>
        <p:spPr>
          <a:xfrm>
            <a:off x="1979712" y="2200292"/>
            <a:ext cx="3090232" cy="251999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5" name="그룹 64"/>
          <p:cNvGrpSpPr/>
          <p:nvPr/>
        </p:nvGrpSpPr>
        <p:grpSpPr>
          <a:xfrm>
            <a:off x="3882386" y="1024792"/>
            <a:ext cx="1013650" cy="254406"/>
            <a:chOff x="5253413" y="2035940"/>
            <a:chExt cx="1226799" cy="307902"/>
          </a:xfrm>
        </p:grpSpPr>
        <p:pic>
          <p:nvPicPr>
            <p:cNvPr id="66" name="Picture 3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53413" y="2035940"/>
              <a:ext cx="1226799" cy="3079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7" name="TextBox 43"/>
            <p:cNvSpPr txBox="1"/>
            <p:nvPr/>
          </p:nvSpPr>
          <p:spPr>
            <a:xfrm>
              <a:off x="5441709" y="2089690"/>
              <a:ext cx="1002499" cy="19556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ctr"/>
              <a:r>
                <a:rPr lang="ko-KR" altLang="en-US" sz="1050" spc="-150" dirty="0" smtClean="0">
                  <a:latin typeface="맑은 고딕" pitchFamily="50" charset="-127"/>
                  <a:ea typeface="맑은 고딕" pitchFamily="50" charset="-127"/>
                </a:rPr>
                <a:t>준비물 </a:t>
              </a:r>
              <a:r>
                <a:rPr lang="en-US" altLang="ko-KR" sz="1050" spc="-150" dirty="0" smtClean="0">
                  <a:latin typeface="맑은 고딕" pitchFamily="50" charset="-127"/>
                  <a:ea typeface="맑은 고딕" pitchFamily="50" charset="-127"/>
                </a:rPr>
                <a:t>159 </a:t>
              </a:r>
              <a:r>
                <a:rPr lang="ko-KR" altLang="en-US" sz="1050" spc="-150" dirty="0" smtClean="0">
                  <a:latin typeface="맑은 고딕" pitchFamily="50" charset="-127"/>
                  <a:ea typeface="맑은 고딕" pitchFamily="50" charset="-127"/>
                </a:rPr>
                <a:t>쪽</a:t>
              </a:r>
              <a:endParaRPr lang="en-US" altLang="ko-KR" sz="1050" spc="-150" dirty="0" smtClean="0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6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22082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1, 2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고정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)</a:t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이미지에 텍스트는 지우고 새로 쓰기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말풍선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소스 이용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답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69" name="그림 68">
            <a:extLst>
              <a:ext uri="{FF2B5EF4-FFF2-40B4-BE49-F238E27FC236}">
                <a16:creationId xmlns:a16="http://schemas.microsoft.com/office/drawing/2014/main" xmlns="" id="{DEEB3194-430D-4A4E-8DEF-5B08710B8A7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55169" y="4695827"/>
            <a:ext cx="360000" cy="35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79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5312" y="894492"/>
            <a:ext cx="6918956" cy="68719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/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</a:tr>
            </a:tbl>
          </a:graphicData>
        </a:graphic>
      </p:graphicFrame>
      <p:sp>
        <p:nvSpPr>
          <p:cNvPr id="37" name="TextBox 43"/>
          <p:cNvSpPr txBox="1"/>
          <p:nvPr/>
        </p:nvSpPr>
        <p:spPr>
          <a:xfrm>
            <a:off x="389043" y="1700808"/>
            <a:ext cx="6519789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수 카드를 이용하여 구해 보세요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4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840658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027972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8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/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</a:tr>
            </a:tbl>
          </a:graphicData>
        </a:graphic>
      </p:graphicFrame>
      <p:sp>
        <p:nvSpPr>
          <p:cNvPr id="30" name="직사각형 29"/>
          <p:cNvSpPr/>
          <p:nvPr/>
        </p:nvSpPr>
        <p:spPr>
          <a:xfrm>
            <a:off x="6369301" y="1325577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31" name="TextBox 30"/>
          <p:cNvSpPr txBox="1">
            <a:spLocks noChangeArrowheads="1"/>
          </p:cNvSpPr>
          <p:nvPr/>
        </p:nvSpPr>
        <p:spPr bwMode="auto">
          <a:xfrm>
            <a:off x="6337324" y="1277952"/>
            <a:ext cx="620721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4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5820588" y="1326786"/>
            <a:ext cx="521274" cy="25559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33" name="TextBox 32"/>
          <p:cNvSpPr txBox="1">
            <a:spLocks noChangeArrowheads="1"/>
          </p:cNvSpPr>
          <p:nvPr/>
        </p:nvSpPr>
        <p:spPr bwMode="auto">
          <a:xfrm>
            <a:off x="5796136" y="1266894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34" name="직사각형 33"/>
          <p:cNvSpPr/>
          <p:nvPr/>
        </p:nvSpPr>
        <p:spPr>
          <a:xfrm>
            <a:off x="5269875" y="1328407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35" name="TextBox 34"/>
          <p:cNvSpPr txBox="1">
            <a:spLocks noChangeArrowheads="1"/>
          </p:cNvSpPr>
          <p:nvPr/>
        </p:nvSpPr>
        <p:spPr bwMode="auto">
          <a:xfrm>
            <a:off x="5237898" y="1271257"/>
            <a:ext cx="620721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4721162" y="1329616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38" name="TextBox 37"/>
          <p:cNvSpPr txBox="1">
            <a:spLocks noChangeArrowheads="1"/>
          </p:cNvSpPr>
          <p:nvPr/>
        </p:nvSpPr>
        <p:spPr bwMode="auto">
          <a:xfrm>
            <a:off x="4696710" y="1279249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pic>
        <p:nvPicPr>
          <p:cNvPr id="5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3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/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0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/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</a:tr>
            </a:tbl>
          </a:graphicData>
        </a:graphic>
      </p:graphicFrame>
      <p:sp>
        <p:nvSpPr>
          <p:cNvPr id="47" name="TextBox 46"/>
          <p:cNvSpPr txBox="1"/>
          <p:nvPr/>
        </p:nvSpPr>
        <p:spPr>
          <a:xfrm>
            <a:off x="303801" y="976656"/>
            <a:ext cx="662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800" spc="-150" dirty="0" smtClean="0">
                <a:latin typeface="맑은 고딕" pitchFamily="50" charset="-127"/>
                <a:ea typeface="맑은 고딕" pitchFamily="50" charset="-127"/>
              </a:rPr>
              <a:t>전교생은 모두 몇 명인지 알아봅시다</a:t>
            </a:r>
            <a:r>
              <a:rPr lang="en-US" altLang="ko-KR" sz="18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52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suh_h_0301_01_0405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_201_1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7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7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0405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덧셈을 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(3)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41" name="그룹 40"/>
          <p:cNvGrpSpPr/>
          <p:nvPr/>
        </p:nvGrpSpPr>
        <p:grpSpPr>
          <a:xfrm>
            <a:off x="3882386" y="1024792"/>
            <a:ext cx="1013650" cy="254406"/>
            <a:chOff x="5253413" y="2035940"/>
            <a:chExt cx="1226799" cy="307902"/>
          </a:xfrm>
        </p:grpSpPr>
        <p:pic>
          <p:nvPicPr>
            <p:cNvPr id="42" name="Picture 3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53413" y="2035940"/>
              <a:ext cx="1226799" cy="3079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5" name="TextBox 43"/>
            <p:cNvSpPr txBox="1"/>
            <p:nvPr/>
          </p:nvSpPr>
          <p:spPr>
            <a:xfrm>
              <a:off x="5441709" y="2089690"/>
              <a:ext cx="1002499" cy="19556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ctr"/>
              <a:r>
                <a:rPr lang="ko-KR" altLang="en-US" sz="1050" spc="-150" dirty="0" smtClean="0">
                  <a:latin typeface="맑은 고딕" pitchFamily="50" charset="-127"/>
                  <a:ea typeface="맑은 고딕" pitchFamily="50" charset="-127"/>
                </a:rPr>
                <a:t>준비물 </a:t>
              </a:r>
              <a:r>
                <a:rPr lang="en-US" altLang="ko-KR" sz="1050" spc="-150" dirty="0" smtClean="0">
                  <a:latin typeface="맑은 고딕" pitchFamily="50" charset="-127"/>
                  <a:ea typeface="맑은 고딕" pitchFamily="50" charset="-127"/>
                </a:rPr>
                <a:t>159 </a:t>
              </a:r>
              <a:r>
                <a:rPr lang="ko-KR" altLang="en-US" sz="1050" spc="-150" dirty="0" smtClean="0">
                  <a:latin typeface="맑은 고딕" pitchFamily="50" charset="-127"/>
                  <a:ea typeface="맑은 고딕" pitchFamily="50" charset="-127"/>
                </a:rPr>
                <a:t>쪽</a:t>
              </a:r>
              <a:endParaRPr lang="en-US" altLang="ko-KR" sz="1050" spc="-150" dirty="0" smtClean="0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46" name="모서리가 둥근 직사각형 45"/>
          <p:cNvSpPr/>
          <p:nvPr/>
        </p:nvSpPr>
        <p:spPr>
          <a:xfrm>
            <a:off x="1049567" y="4257793"/>
            <a:ext cx="2270366" cy="791387"/>
          </a:xfrm>
          <a:prstGeom prst="roundRect">
            <a:avLst/>
          </a:prstGeom>
          <a:noFill/>
          <a:ln w="2857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모서리가 둥근 직사각형 67"/>
          <p:cNvSpPr/>
          <p:nvPr/>
        </p:nvSpPr>
        <p:spPr>
          <a:xfrm>
            <a:off x="731472" y="2597340"/>
            <a:ext cx="5521075" cy="1354300"/>
          </a:xfrm>
          <a:prstGeom prst="roundRect">
            <a:avLst/>
          </a:prstGeom>
          <a:noFill/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9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2695734"/>
            <a:ext cx="1886390" cy="11656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0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026" y="2695734"/>
            <a:ext cx="1444424" cy="11656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" name="Picture 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6222" y="2724389"/>
            <a:ext cx="1032538" cy="11370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72" name="그룹 71"/>
          <p:cNvGrpSpPr/>
          <p:nvPr/>
        </p:nvGrpSpPr>
        <p:grpSpPr>
          <a:xfrm>
            <a:off x="4562867" y="2044812"/>
            <a:ext cx="2346667" cy="227347"/>
            <a:chOff x="4421577" y="2197503"/>
            <a:chExt cx="2346667" cy="227347"/>
          </a:xfrm>
        </p:grpSpPr>
        <p:sp>
          <p:nvSpPr>
            <p:cNvPr id="73" name="모서리가 둥근 직사각형 72"/>
            <p:cNvSpPr/>
            <p:nvPr/>
          </p:nvSpPr>
          <p:spPr>
            <a:xfrm>
              <a:off x="4421577" y="2197503"/>
              <a:ext cx="2346667" cy="227347"/>
            </a:xfrm>
            <a:prstGeom prst="roundRect">
              <a:avLst>
                <a:gd name="adj" fmla="val 35337"/>
              </a:avLst>
            </a:prstGeom>
            <a:solidFill>
              <a:schemeClr val="bg1">
                <a:lumMod val="8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ko-KR" altLang="en-US" sz="1100" b="1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수 카드</a:t>
              </a:r>
              <a:r>
                <a:rPr lang="ko-KR" altLang="en-US" sz="1100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를 </a:t>
              </a:r>
              <a:r>
                <a:rPr lang="ko-KR" altLang="en-US" sz="1100" b="1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드래그</a:t>
              </a:r>
              <a:r>
                <a:rPr lang="ko-KR" altLang="en-US" sz="1100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하여 옮기세요</a:t>
              </a:r>
              <a:r>
                <a:rPr lang="en-US" altLang="ko-KR" sz="1100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.</a:t>
              </a:r>
              <a:endParaRPr lang="ko-KR" altLang="en-US" sz="11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74" name="타원 73"/>
            <p:cNvSpPr/>
            <p:nvPr/>
          </p:nvSpPr>
          <p:spPr>
            <a:xfrm>
              <a:off x="4473514" y="2240868"/>
              <a:ext cx="146945" cy="146945"/>
            </a:xfrm>
            <a:prstGeom prst="ellipse">
              <a:avLst/>
            </a:prstGeom>
            <a:noFill/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b="1" dirty="0">
                  <a:solidFill>
                    <a:schemeClr val="bg1">
                      <a:lumMod val="65000"/>
                    </a:schemeClr>
                  </a:solidFill>
                  <a:latin typeface="HY궁서B" pitchFamily="18" charset="-127"/>
                  <a:ea typeface="HY궁서B" pitchFamily="18" charset="-127"/>
                </a:rPr>
                <a:t>i</a:t>
              </a:r>
              <a:endParaRPr lang="ko-KR" altLang="en-US" sz="700" b="1" dirty="0">
                <a:solidFill>
                  <a:schemeClr val="bg1">
                    <a:lumMod val="65000"/>
                  </a:schemeClr>
                </a:solidFill>
                <a:latin typeface="HY궁서B" pitchFamily="18" charset="-127"/>
                <a:ea typeface="HY궁서B" pitchFamily="18" charset="-127"/>
              </a:endParaRPr>
            </a:p>
          </p:txBody>
        </p:sp>
      </p:grpSp>
      <p:sp>
        <p:nvSpPr>
          <p:cNvPr id="75" name="모서리가 둥근 직사각형 74"/>
          <p:cNvSpPr/>
          <p:nvPr/>
        </p:nvSpPr>
        <p:spPr>
          <a:xfrm>
            <a:off x="1725313" y="4057593"/>
            <a:ext cx="965846" cy="400400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F6F0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9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368</a:t>
            </a:r>
            <a:endParaRPr lang="ko-KR" altLang="en-US" dirty="0"/>
          </a:p>
        </p:txBody>
      </p:sp>
      <p:sp>
        <p:nvSpPr>
          <p:cNvPr id="76" name="모서리가 둥근 직사각형 75"/>
          <p:cNvSpPr/>
          <p:nvPr/>
        </p:nvSpPr>
        <p:spPr>
          <a:xfrm>
            <a:off x="3708394" y="4257793"/>
            <a:ext cx="2270366" cy="791387"/>
          </a:xfrm>
          <a:prstGeom prst="roundRect">
            <a:avLst/>
          </a:prstGeom>
          <a:noFill/>
          <a:ln w="2857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모서리가 둥근 직사각형 76"/>
          <p:cNvSpPr/>
          <p:nvPr/>
        </p:nvSpPr>
        <p:spPr>
          <a:xfrm>
            <a:off x="4372648" y="4063752"/>
            <a:ext cx="965846" cy="400400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9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375</a:t>
            </a:r>
            <a:endParaRPr lang="ko-KR" altLang="en-US" sz="19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9" name="타원 78"/>
          <p:cNvSpPr/>
          <p:nvPr/>
        </p:nvSpPr>
        <p:spPr>
          <a:xfrm>
            <a:off x="4346991" y="1952836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0" name="타원 79"/>
          <p:cNvSpPr/>
          <p:nvPr/>
        </p:nvSpPr>
        <p:spPr>
          <a:xfrm>
            <a:off x="583203" y="2550533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1" name="직사각형 80"/>
          <p:cNvSpPr/>
          <p:nvPr/>
        </p:nvSpPr>
        <p:spPr>
          <a:xfrm>
            <a:off x="3704676" y="4056992"/>
            <a:ext cx="2322573" cy="1061559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타원 81"/>
          <p:cNvSpPr/>
          <p:nvPr/>
        </p:nvSpPr>
        <p:spPr>
          <a:xfrm>
            <a:off x="3618804" y="3971848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5818" y="4532794"/>
            <a:ext cx="1617863" cy="3993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4089" y="2376695"/>
            <a:ext cx="1418371" cy="6562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3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3323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buFont typeface="+mj-lt"/>
              <a:buAutoNum type="arabicPeriod"/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 typeface="+mj-lt"/>
              <a:buAutoNum type="arabicPeriod"/>
              <a:defRPr/>
            </a:pP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지시문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약물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볼드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수 카드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,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드래그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 typeface="+mj-lt"/>
              <a:buAutoNum type="arabicPeriod"/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lvl="0" indent="-228600">
              <a:buFont typeface="+mj-lt"/>
              <a:buAutoNum type="arabicPeriod"/>
              <a:defRPr/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차시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기능과 동일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suh_h_0301_01_0002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_201_1)</a:t>
            </a:r>
          </a:p>
          <a:p>
            <a:pPr marL="228600" indent="-228600" algn="just">
              <a:buFont typeface="+mj-lt"/>
              <a:buAutoNum type="arabicPeriod"/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 typeface="+mj-lt"/>
              <a:buAutoNum type="arabicPeriod"/>
              <a:defRPr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정답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클릭시에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표출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 typeface="+mj-lt"/>
              <a:buAutoNum type="arabicPeriod"/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 typeface="+mj-lt"/>
              <a:buAutoNum type="arabicPeriod"/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 typeface="+mj-lt"/>
              <a:buAutoNum type="arabicPeriod"/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 typeface="+mj-lt"/>
              <a:buAutoNum type="arabicPeriod"/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 typeface="+mj-lt"/>
              <a:buAutoNum type="arabicPeriod"/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 typeface="+mj-lt"/>
              <a:buAutoNum type="arabicPeriod"/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 typeface="+mj-lt"/>
              <a:buAutoNum type="arabicPeriod"/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 typeface="+mj-lt"/>
              <a:buAutoNum type="arabicPeriod"/>
              <a:defRPr/>
            </a:pP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이너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버튼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페이지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개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)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 typeface="+mj-lt"/>
              <a:buAutoNum type="arabicPeriod"/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 typeface="+mj-lt"/>
              <a:buAutoNum type="arabicPeriod"/>
              <a:defRPr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답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 algn="just">
              <a:buFont typeface="+mj-lt"/>
              <a:buAutoNum type="arabicPeriod"/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4" name="타원 83"/>
          <p:cNvSpPr/>
          <p:nvPr/>
        </p:nvSpPr>
        <p:spPr>
          <a:xfrm>
            <a:off x="5663022" y="507935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#5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86" name="Picture 11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8630" y="5319347"/>
            <a:ext cx="269893" cy="2636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7" name="Picture 13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5777" y="5373216"/>
            <a:ext cx="436428" cy="166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8" name="Picture 14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3802" y="5319347"/>
            <a:ext cx="276170" cy="2698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9" name="Picture 12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058703" y="5373216"/>
            <a:ext cx="426036" cy="161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5" name="타원 84"/>
          <p:cNvSpPr/>
          <p:nvPr/>
        </p:nvSpPr>
        <p:spPr>
          <a:xfrm>
            <a:off x="2529010" y="5213756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90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1188525"/>
              </p:ext>
            </p:extLst>
          </p:nvPr>
        </p:nvGraphicFramePr>
        <p:xfrm>
          <a:off x="115384" y="6129300"/>
          <a:ext cx="6688864" cy="304800"/>
        </p:xfrm>
        <a:graphic>
          <a:graphicData uri="http://schemas.openxmlformats.org/drawingml/2006/table">
            <a:tbl>
              <a:tblPr/>
              <a:tblGrid>
                <a:gridCol w="858104"/>
                <a:gridCol w="5830760"/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numCard_hundred.png /  numCard_ten.png</a:t>
                      </a:r>
                      <a:r>
                        <a:rPr kumimoji="0" lang="en-US" altLang="ko-KR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/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numCard_one.png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한대희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3-1 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지도서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\app\resource\contents\lesson01\ops\include\math\images\</a:t>
                      </a:r>
                      <a:r>
                        <a:rPr kumimoji="0" lang="en-US" altLang="ko-KR" sz="100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numCard</a:t>
                      </a:r>
                      <a:endParaRPr kumimoji="0" lang="en-US" altLang="ko-KR" sz="10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91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덧셈과 뺄셈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10627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5312" y="894492"/>
            <a:ext cx="6918956" cy="68719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/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</a:tr>
            </a:tbl>
          </a:graphicData>
        </a:graphic>
      </p:graphicFrame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027972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8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/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</a:tr>
            </a:tbl>
          </a:graphicData>
        </a:graphic>
      </p:graphicFrame>
      <p:sp>
        <p:nvSpPr>
          <p:cNvPr id="30" name="직사각형 29"/>
          <p:cNvSpPr/>
          <p:nvPr/>
        </p:nvSpPr>
        <p:spPr>
          <a:xfrm>
            <a:off x="6369301" y="1325577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31" name="TextBox 30"/>
          <p:cNvSpPr txBox="1">
            <a:spLocks noChangeArrowheads="1"/>
          </p:cNvSpPr>
          <p:nvPr/>
        </p:nvSpPr>
        <p:spPr bwMode="auto">
          <a:xfrm>
            <a:off x="6337324" y="1277952"/>
            <a:ext cx="620721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4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5820588" y="1326786"/>
            <a:ext cx="521274" cy="25559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33" name="TextBox 32"/>
          <p:cNvSpPr txBox="1">
            <a:spLocks noChangeArrowheads="1"/>
          </p:cNvSpPr>
          <p:nvPr/>
        </p:nvSpPr>
        <p:spPr bwMode="auto">
          <a:xfrm>
            <a:off x="5796136" y="1266894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34" name="직사각형 33"/>
          <p:cNvSpPr/>
          <p:nvPr/>
        </p:nvSpPr>
        <p:spPr>
          <a:xfrm>
            <a:off x="5269875" y="1328407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35" name="TextBox 34"/>
          <p:cNvSpPr txBox="1">
            <a:spLocks noChangeArrowheads="1"/>
          </p:cNvSpPr>
          <p:nvPr/>
        </p:nvSpPr>
        <p:spPr bwMode="auto">
          <a:xfrm>
            <a:off x="5237898" y="1271257"/>
            <a:ext cx="620721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4721162" y="1329616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38" name="TextBox 37"/>
          <p:cNvSpPr txBox="1">
            <a:spLocks noChangeArrowheads="1"/>
          </p:cNvSpPr>
          <p:nvPr/>
        </p:nvSpPr>
        <p:spPr bwMode="auto">
          <a:xfrm>
            <a:off x="4696710" y="1279249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pic>
        <p:nvPicPr>
          <p:cNvPr id="5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9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suh_h_0301_01_0405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_201_1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4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3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0405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덧셈을 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(3)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303801" y="976656"/>
            <a:ext cx="662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800" spc="-150" dirty="0" smtClean="0">
                <a:latin typeface="맑은 고딕" pitchFamily="50" charset="-127"/>
                <a:ea typeface="맑은 고딕" pitchFamily="50" charset="-127"/>
              </a:rPr>
              <a:t>전교생은 모두 몇 명인지 알아봅시다</a:t>
            </a:r>
            <a:r>
              <a:rPr lang="en-US" altLang="ko-KR" sz="18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grpSp>
        <p:nvGrpSpPr>
          <p:cNvPr id="40" name="그룹 39"/>
          <p:cNvGrpSpPr/>
          <p:nvPr/>
        </p:nvGrpSpPr>
        <p:grpSpPr>
          <a:xfrm>
            <a:off x="3882386" y="1024792"/>
            <a:ext cx="1013650" cy="254406"/>
            <a:chOff x="5253413" y="2035940"/>
            <a:chExt cx="1226799" cy="307902"/>
          </a:xfrm>
        </p:grpSpPr>
        <p:pic>
          <p:nvPicPr>
            <p:cNvPr id="45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53413" y="2035940"/>
              <a:ext cx="1226799" cy="3079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2" name="TextBox 43"/>
            <p:cNvSpPr txBox="1"/>
            <p:nvPr/>
          </p:nvSpPr>
          <p:spPr>
            <a:xfrm>
              <a:off x="5441709" y="2089690"/>
              <a:ext cx="1002499" cy="19556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ctr"/>
              <a:r>
                <a:rPr lang="ko-KR" altLang="en-US" sz="1050" spc="-150" dirty="0" smtClean="0">
                  <a:latin typeface="맑은 고딕" pitchFamily="50" charset="-127"/>
                  <a:ea typeface="맑은 고딕" pitchFamily="50" charset="-127"/>
                </a:rPr>
                <a:t>준비물 </a:t>
              </a:r>
              <a:r>
                <a:rPr lang="en-US" altLang="ko-KR" sz="1050" spc="-150" dirty="0" smtClean="0">
                  <a:latin typeface="맑은 고딕" pitchFamily="50" charset="-127"/>
                  <a:ea typeface="맑은 고딕" pitchFamily="50" charset="-127"/>
                </a:rPr>
                <a:t>159 </a:t>
              </a:r>
              <a:r>
                <a:rPr lang="ko-KR" altLang="en-US" sz="1050" spc="-150" dirty="0" smtClean="0">
                  <a:latin typeface="맑은 고딕" pitchFamily="50" charset="-127"/>
                  <a:ea typeface="맑은 고딕" pitchFamily="50" charset="-127"/>
                </a:rPr>
                <a:t>쪽</a:t>
              </a:r>
              <a:endParaRPr lang="en-US" altLang="ko-KR" sz="1050" spc="-150" dirty="0" smtClean="0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63" name="TextBox 43"/>
          <p:cNvSpPr txBox="1"/>
          <p:nvPr/>
        </p:nvSpPr>
        <p:spPr>
          <a:xfrm>
            <a:off x="389043" y="1700808"/>
            <a:ext cx="6519789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수 카드를 이용하여 구해 보세요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65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840658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68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1419952"/>
              </p:ext>
            </p:extLst>
          </p:nvPr>
        </p:nvGraphicFramePr>
        <p:xfrm>
          <a:off x="115384" y="6129300"/>
          <a:ext cx="6688864" cy="304800"/>
        </p:xfrm>
        <a:graphic>
          <a:graphicData uri="http://schemas.openxmlformats.org/drawingml/2006/table">
            <a:tbl>
              <a:tblPr/>
              <a:tblGrid>
                <a:gridCol w="858104"/>
                <a:gridCol w="5830760"/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numCard_hundred.png /  numCard_ten.png</a:t>
                      </a:r>
                      <a:r>
                        <a:rPr kumimoji="0" lang="en-US" altLang="ko-KR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/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numCard_one.png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한대희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3-1 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지도서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\app\resource\contents\lesson01\ops\include\math\images\</a:t>
                      </a:r>
                      <a:r>
                        <a:rPr kumimoji="0" lang="en-US" altLang="ko-KR" sz="100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numCard</a:t>
                      </a:r>
                      <a:endParaRPr kumimoji="0" lang="en-US" altLang="ko-KR" sz="10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76" name="직사각형 75"/>
          <p:cNvSpPr/>
          <p:nvPr/>
        </p:nvSpPr>
        <p:spPr bwMode="auto">
          <a:xfrm>
            <a:off x="3775314" y="4671512"/>
            <a:ext cx="655885" cy="344158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900" b="1" i="0" u="none" strike="noStrike" cap="none" spc="-150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rPr>
              <a:t>743</a:t>
            </a:r>
            <a:endParaRPr kumimoji="1" lang="ko-KR" altLang="en-US" sz="1900" b="1" i="0" u="none" strike="noStrike" cap="none" spc="-150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7" name="모서리가 둥근 직사각형 76"/>
          <p:cNvSpPr/>
          <p:nvPr/>
        </p:nvSpPr>
        <p:spPr>
          <a:xfrm>
            <a:off x="2006194" y="4568032"/>
            <a:ext cx="2975605" cy="551120"/>
          </a:xfrm>
          <a:prstGeom prst="roundRect">
            <a:avLst/>
          </a:prstGeom>
          <a:noFill/>
          <a:ln w="2857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TextBox 53"/>
          <p:cNvSpPr txBox="1"/>
          <p:nvPr/>
        </p:nvSpPr>
        <p:spPr>
          <a:xfrm>
            <a:off x="2207045" y="4651231"/>
            <a:ext cx="1880001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en-US" altLang="ko-KR" sz="1900" dirty="0" smtClean="0">
                <a:latin typeface="맑은 고딕" pitchFamily="50" charset="-127"/>
                <a:ea typeface="맑은 고딕" pitchFamily="50" charset="-127"/>
              </a:rPr>
              <a:t>368+375=</a:t>
            </a:r>
            <a:endParaRPr lang="ko-KR" altLang="en-US" sz="190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79" name="그림 78">
            <a:extLst>
              <a:ext uri="{FF2B5EF4-FFF2-40B4-BE49-F238E27FC236}">
                <a16:creationId xmlns:a16="http://schemas.microsoft.com/office/drawing/2014/main" xmlns="" id="{DEEB3194-430D-4A4E-8DEF-5B08710B8A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32972" y="4488591"/>
            <a:ext cx="360000" cy="355000"/>
          </a:xfrm>
          <a:prstGeom prst="rect">
            <a:avLst/>
          </a:prstGeom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6240" y="2206900"/>
            <a:ext cx="4237099" cy="2189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0" name="직사각형 79"/>
          <p:cNvSpPr/>
          <p:nvPr/>
        </p:nvSpPr>
        <p:spPr bwMode="auto">
          <a:xfrm>
            <a:off x="5074070" y="3068037"/>
            <a:ext cx="480546" cy="36513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900" b="1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rPr>
              <a:t>30</a:t>
            </a:r>
            <a:endParaRPr kumimoji="1" lang="ko-KR" altLang="en-US" sz="1900" b="1" i="0" u="none" strike="noStrike" cap="none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81" name="그림 80">
            <a:extLst>
              <a:ext uri="{FF2B5EF4-FFF2-40B4-BE49-F238E27FC236}">
                <a16:creationId xmlns="" xmlns:a16="http://schemas.microsoft.com/office/drawing/2014/main" id="{DEEB3194-430D-4A4E-8DEF-5B08710B8A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98619" y="2895602"/>
            <a:ext cx="360000" cy="355000"/>
          </a:xfrm>
          <a:prstGeom prst="rect">
            <a:avLst/>
          </a:prstGeom>
        </p:spPr>
      </p:pic>
      <p:sp>
        <p:nvSpPr>
          <p:cNvPr id="82" name="직사각형 81"/>
          <p:cNvSpPr/>
          <p:nvPr/>
        </p:nvSpPr>
        <p:spPr bwMode="auto">
          <a:xfrm>
            <a:off x="4953300" y="3452217"/>
            <a:ext cx="594957" cy="36513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900" b="1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rPr>
              <a:t>100</a:t>
            </a:r>
            <a:endParaRPr kumimoji="1" lang="ko-KR" altLang="en-US" sz="1900" b="1" i="0" u="none" strike="noStrike" cap="none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3" name="직사각형 82"/>
          <p:cNvSpPr/>
          <p:nvPr/>
        </p:nvSpPr>
        <p:spPr bwMode="auto">
          <a:xfrm>
            <a:off x="4953300" y="3942537"/>
            <a:ext cx="594957" cy="36513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900" b="1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rPr>
              <a:t>600</a:t>
            </a:r>
            <a:endParaRPr kumimoji="1" lang="ko-KR" altLang="en-US" sz="1900" b="1" i="0" u="none" strike="noStrike" cap="none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84" name="그림 83">
            <a:extLst>
              <a:ext uri="{FF2B5EF4-FFF2-40B4-BE49-F238E27FC236}">
                <a16:creationId xmlns="" xmlns:a16="http://schemas.microsoft.com/office/drawing/2014/main" id="{DEEB3194-430D-4A4E-8DEF-5B08710B8A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36136" y="3367479"/>
            <a:ext cx="360000" cy="355000"/>
          </a:xfrm>
          <a:prstGeom prst="rect">
            <a:avLst/>
          </a:prstGeom>
        </p:spPr>
      </p:pic>
      <p:pic>
        <p:nvPicPr>
          <p:cNvPr id="85" name="그림 84">
            <a:extLst>
              <a:ext uri="{FF2B5EF4-FFF2-40B4-BE49-F238E27FC236}">
                <a16:creationId xmlns="" xmlns:a16="http://schemas.microsoft.com/office/drawing/2014/main" id="{DEEB3194-430D-4A4E-8DEF-5B08710B8A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98619" y="3825044"/>
            <a:ext cx="360000" cy="355000"/>
          </a:xfrm>
          <a:prstGeom prst="rect">
            <a:avLst/>
          </a:prstGeom>
        </p:spPr>
      </p:pic>
      <p:sp>
        <p:nvSpPr>
          <p:cNvPr id="86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51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답 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87" name="Picture 1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5660" y="5373216"/>
            <a:ext cx="436428" cy="166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8" name="Picture 14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6781" y="5329362"/>
            <a:ext cx="276170" cy="2698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9" name="Picture 1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548696" y="5383231"/>
            <a:ext cx="426036" cy="161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0" name="Picture 14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2735797" y="5319347"/>
            <a:ext cx="276170" cy="2698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1" name="타원 90"/>
          <p:cNvSpPr/>
          <p:nvPr/>
        </p:nvSpPr>
        <p:spPr>
          <a:xfrm>
            <a:off x="5663022" y="507935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2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덧셈과 뺄셈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83715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5312" y="894492"/>
            <a:ext cx="6918956" cy="68719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/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</a:tr>
            </a:tbl>
          </a:graphicData>
        </a:graphic>
      </p:graphicFrame>
      <p:sp>
        <p:nvSpPr>
          <p:cNvPr id="37" name="TextBox 43"/>
          <p:cNvSpPr txBox="1"/>
          <p:nvPr/>
        </p:nvSpPr>
        <p:spPr>
          <a:xfrm>
            <a:off x="389043" y="1700808"/>
            <a:ext cx="6519789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전교생은 모두 몇 명인지 말하고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어림한 결과와 비교해 보세요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4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840658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027972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8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9" name="타원 78"/>
          <p:cNvSpPr/>
          <p:nvPr/>
        </p:nvSpPr>
        <p:spPr>
          <a:xfrm>
            <a:off x="5725803" y="511915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48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/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</a:tr>
            </a:tbl>
          </a:graphicData>
        </a:graphic>
      </p:graphicFrame>
      <p:sp>
        <p:nvSpPr>
          <p:cNvPr id="30" name="직사각형 29"/>
          <p:cNvSpPr/>
          <p:nvPr/>
        </p:nvSpPr>
        <p:spPr>
          <a:xfrm>
            <a:off x="6369301" y="1325577"/>
            <a:ext cx="521274" cy="25559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31" name="TextBox 30"/>
          <p:cNvSpPr txBox="1">
            <a:spLocks noChangeArrowheads="1"/>
          </p:cNvSpPr>
          <p:nvPr/>
        </p:nvSpPr>
        <p:spPr bwMode="auto">
          <a:xfrm>
            <a:off x="6337324" y="1277952"/>
            <a:ext cx="620721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4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5820588" y="1326786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33" name="TextBox 32"/>
          <p:cNvSpPr txBox="1">
            <a:spLocks noChangeArrowheads="1"/>
          </p:cNvSpPr>
          <p:nvPr/>
        </p:nvSpPr>
        <p:spPr bwMode="auto">
          <a:xfrm>
            <a:off x="5796136" y="1266894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34" name="직사각형 33"/>
          <p:cNvSpPr/>
          <p:nvPr/>
        </p:nvSpPr>
        <p:spPr>
          <a:xfrm>
            <a:off x="5269875" y="1328407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35" name="TextBox 34"/>
          <p:cNvSpPr txBox="1">
            <a:spLocks noChangeArrowheads="1"/>
          </p:cNvSpPr>
          <p:nvPr/>
        </p:nvSpPr>
        <p:spPr bwMode="auto">
          <a:xfrm>
            <a:off x="5237898" y="1271257"/>
            <a:ext cx="620721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4721162" y="1329616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38" name="TextBox 37"/>
          <p:cNvSpPr txBox="1">
            <a:spLocks noChangeArrowheads="1"/>
          </p:cNvSpPr>
          <p:nvPr/>
        </p:nvSpPr>
        <p:spPr bwMode="auto">
          <a:xfrm>
            <a:off x="4696710" y="1279249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graphicFrame>
        <p:nvGraphicFramePr>
          <p:cNvPr id="28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/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/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</a:tr>
            </a:tbl>
          </a:graphicData>
        </a:graphic>
      </p:graphicFrame>
      <p:sp>
        <p:nvSpPr>
          <p:cNvPr id="46" name="TextBox 45"/>
          <p:cNvSpPr txBox="1"/>
          <p:nvPr/>
        </p:nvSpPr>
        <p:spPr>
          <a:xfrm>
            <a:off x="303801" y="976656"/>
            <a:ext cx="662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800" spc="-150" dirty="0" smtClean="0">
                <a:latin typeface="맑은 고딕" pitchFamily="50" charset="-127"/>
                <a:ea typeface="맑은 고딕" pitchFamily="50" charset="-127"/>
              </a:rPr>
              <a:t>전교생은 모두 몇 명인지 알아봅시다</a:t>
            </a:r>
            <a:r>
              <a:rPr lang="en-US" altLang="ko-KR" sz="18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47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suh_h_0301_01_0405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_201_1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0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2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0405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덧셈을 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(3)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994" y="2793838"/>
            <a:ext cx="344666" cy="276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1" name="직사각형 40"/>
          <p:cNvSpPr/>
          <p:nvPr/>
        </p:nvSpPr>
        <p:spPr bwMode="auto">
          <a:xfrm>
            <a:off x="1078907" y="2278613"/>
            <a:ext cx="828797" cy="348717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ko-KR" sz="1900" b="1" spc="-150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743</a:t>
            </a:r>
            <a:r>
              <a:rPr lang="ko-KR" altLang="en-US" sz="1900" b="1" spc="-150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명</a:t>
            </a:r>
            <a:endParaRPr lang="ko-KR" altLang="en-US" sz="1900" b="1" spc="-150" dirty="0">
              <a:solidFill>
                <a:srgbClr val="0070C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2" name="직사각형 41"/>
          <p:cNvSpPr/>
          <p:nvPr/>
        </p:nvSpPr>
        <p:spPr bwMode="auto">
          <a:xfrm>
            <a:off x="1069678" y="2746665"/>
            <a:ext cx="4866900" cy="390459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>
              <a:spcBef>
                <a:spcPct val="50000"/>
              </a:spcBef>
            </a:pPr>
            <a:r>
              <a:rPr lang="ko-KR" altLang="en-US" sz="1900" b="1" spc="-150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       어림한 </a:t>
            </a:r>
            <a:r>
              <a:rPr lang="en-US" altLang="ko-KR" sz="1900" b="1" spc="-150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700</a:t>
            </a:r>
            <a:r>
              <a:rPr lang="ko-KR" altLang="en-US" sz="1900" b="1" spc="-150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명과 </a:t>
            </a:r>
            <a:r>
              <a:rPr lang="en-US" altLang="ko-KR" sz="1900" b="1" spc="-150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43</a:t>
            </a:r>
            <a:r>
              <a:rPr lang="ko-KR" altLang="en-US" sz="1900" b="1" spc="-150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명만큼 차이가 납니</a:t>
            </a:r>
            <a:r>
              <a:rPr lang="ko-KR" altLang="en-US" sz="1900" b="1" spc="-150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다</a:t>
            </a:r>
            <a:r>
              <a:rPr lang="en-US" altLang="ko-KR" sz="1900" b="1" spc="-150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1900" b="1" spc="-150" dirty="0">
              <a:solidFill>
                <a:srgbClr val="0070C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xmlns="" id="{DEEB3194-430D-4A4E-8DEF-5B08710B8A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27704" y="2110938"/>
            <a:ext cx="360000" cy="355000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xmlns="" id="{DEEB3194-430D-4A4E-8DEF-5B08710B8A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25803" y="2569165"/>
            <a:ext cx="360000" cy="355000"/>
          </a:xfrm>
          <a:prstGeom prst="rect">
            <a:avLst/>
          </a:prstGeom>
        </p:spPr>
      </p:pic>
      <p:sp>
        <p:nvSpPr>
          <p:cNvPr id="56" name="직사각형 21"/>
          <p:cNvSpPr>
            <a:spLocks noChangeArrowheads="1"/>
          </p:cNvSpPr>
          <p:nvPr/>
        </p:nvSpPr>
        <p:spPr bwMode="auto">
          <a:xfrm>
            <a:off x="6984268" y="928190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Tx/>
              <a:buAutoNum type="arabicPeriod"/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Tx/>
              <a:buAutoNum type="arabicPeriod"/>
              <a:defRPr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답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 algn="just">
              <a:buFontTx/>
              <a:buAutoNum type="arabicPeriod"/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57" name="그룹 56"/>
          <p:cNvGrpSpPr/>
          <p:nvPr/>
        </p:nvGrpSpPr>
        <p:grpSpPr>
          <a:xfrm>
            <a:off x="3882386" y="1024792"/>
            <a:ext cx="1013650" cy="254406"/>
            <a:chOff x="5253413" y="2035940"/>
            <a:chExt cx="1226799" cy="307902"/>
          </a:xfrm>
        </p:grpSpPr>
        <p:pic>
          <p:nvPicPr>
            <p:cNvPr id="58" name="Picture 3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53413" y="2035940"/>
              <a:ext cx="1226799" cy="3079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9" name="TextBox 43"/>
            <p:cNvSpPr txBox="1"/>
            <p:nvPr/>
          </p:nvSpPr>
          <p:spPr>
            <a:xfrm>
              <a:off x="5441709" y="2089690"/>
              <a:ext cx="1002499" cy="19556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ctr"/>
              <a:r>
                <a:rPr lang="ko-KR" altLang="en-US" sz="1050" spc="-150" dirty="0" smtClean="0">
                  <a:latin typeface="맑은 고딕" pitchFamily="50" charset="-127"/>
                  <a:ea typeface="맑은 고딕" pitchFamily="50" charset="-127"/>
                </a:rPr>
                <a:t>준비물 </a:t>
              </a:r>
              <a:r>
                <a:rPr lang="en-US" altLang="ko-KR" sz="1050" spc="-150" dirty="0" smtClean="0">
                  <a:latin typeface="맑은 고딕" pitchFamily="50" charset="-127"/>
                  <a:ea typeface="맑은 고딕" pitchFamily="50" charset="-127"/>
                </a:rPr>
                <a:t>159 </a:t>
              </a:r>
              <a:r>
                <a:rPr lang="ko-KR" altLang="en-US" sz="1050" spc="-150" dirty="0" smtClean="0">
                  <a:latin typeface="맑은 고딕" pitchFamily="50" charset="-127"/>
                  <a:ea typeface="맑은 고딕" pitchFamily="50" charset="-127"/>
                </a:rPr>
                <a:t>쪽</a:t>
              </a:r>
              <a:endParaRPr lang="en-US" altLang="ko-KR" sz="1050" spc="-150" dirty="0" smtClean="0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66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덧셈과 뺄셈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26965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5312" y="894493"/>
            <a:ext cx="6918956" cy="59406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TextBox 85"/>
          <p:cNvSpPr txBox="1"/>
          <p:nvPr/>
        </p:nvSpPr>
        <p:spPr>
          <a:xfrm>
            <a:off x="389042" y="971436"/>
            <a:ext cx="662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800" spc="-150" dirty="0" smtClean="0">
                <a:latin typeface="맑은 고딕" pitchFamily="50" charset="-127"/>
                <a:ea typeface="맑은 고딕" pitchFamily="50" charset="-127"/>
              </a:rPr>
              <a:t>368 + 375</a:t>
            </a:r>
            <a:r>
              <a:rPr lang="ko-KR" altLang="en-US" sz="1800" spc="-150" dirty="0" smtClean="0">
                <a:latin typeface="맑은 고딕" pitchFamily="50" charset="-127"/>
                <a:ea typeface="맑은 고딕" pitchFamily="50" charset="-127"/>
              </a:rPr>
              <a:t>을 계산하는 방법을 알아봅시다</a:t>
            </a:r>
            <a:r>
              <a:rPr lang="en-US" altLang="ko-KR" sz="18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22752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suh_h_0301_01_0405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_202_1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4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5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덧셈과 뺄셈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9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0405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덧셈을 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(3)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7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/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</a:tr>
            </a:tbl>
          </a:graphicData>
        </a:graphic>
      </p:graphicFrame>
      <p:sp>
        <p:nvSpPr>
          <p:cNvPr id="63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4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5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35932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삽화에 모든 숫자는 타이핑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전자저작물에서 물음표 표시를 손가락 버튼으로 대체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각각의 손가락 버튼을 클릭 시 전자 저작물의 효과와 동일하게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한대희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(2022)/3-1/3_002_2015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개정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/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수학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%203-1%20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지도서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/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app/resource/contents/lesson01/ops/1/1_1_04.html)</a:t>
            </a:r>
          </a:p>
          <a:p>
            <a:pPr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  <a:sym typeface="Wingdings" panose="05000000000000000000" pitchFamily="2" charset="2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 2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번과 마찬가지로 전자저작물과 같은 효과로 표출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  <a:sym typeface="Wingdings" panose="05000000000000000000" pitchFamily="2" charset="2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  <a:sym typeface="Wingdings" panose="05000000000000000000" pitchFamily="2" charset="2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이너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 버튼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(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페이지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4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개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)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66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636" y="1996391"/>
            <a:ext cx="374712" cy="361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8237" y="1996391"/>
            <a:ext cx="239288" cy="3240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8" name="오른쪽 화살표 67"/>
          <p:cNvSpPr/>
          <p:nvPr/>
        </p:nvSpPr>
        <p:spPr>
          <a:xfrm>
            <a:off x="7792485" y="2129756"/>
            <a:ext cx="384633" cy="162018"/>
          </a:xfrm>
          <a:prstGeom prst="rightArrow">
            <a:avLst/>
          </a:prstGeom>
          <a:solidFill>
            <a:srgbClr val="FFFF00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680" y="1700808"/>
            <a:ext cx="5947536" cy="34563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5662" y="3433428"/>
            <a:ext cx="239288" cy="3240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0" name="타원 69"/>
          <p:cNvSpPr/>
          <p:nvPr/>
        </p:nvSpPr>
        <p:spPr>
          <a:xfrm>
            <a:off x="591742" y="146207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1" name="타원 70"/>
          <p:cNvSpPr/>
          <p:nvPr/>
        </p:nvSpPr>
        <p:spPr>
          <a:xfrm>
            <a:off x="3138412" y="3170871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7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3861" y="4050533"/>
            <a:ext cx="239288" cy="3240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3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3723" y="4374542"/>
            <a:ext cx="239288" cy="3240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6" name="타원 75"/>
          <p:cNvSpPr/>
          <p:nvPr/>
        </p:nvSpPr>
        <p:spPr>
          <a:xfrm>
            <a:off x="4886064" y="3757464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77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7839433"/>
              </p:ext>
            </p:extLst>
          </p:nvPr>
        </p:nvGraphicFramePr>
        <p:xfrm>
          <a:off x="115384" y="6129300"/>
          <a:ext cx="6688864" cy="304800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1_3_4_01~07.sgv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한대희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3-1 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지도서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\app\resource\contents\lesson01\ops\1\images\1_3</a:t>
                      </a: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pic>
        <p:nvPicPr>
          <p:cNvPr id="81" name="Picture 1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6250" y="5319347"/>
            <a:ext cx="269893" cy="2636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2" name="Picture 1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3397" y="5373216"/>
            <a:ext cx="436428" cy="166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3" name="Picture 1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1854" y="5319347"/>
            <a:ext cx="276170" cy="2698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4" name="Picture 1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576323" y="5373216"/>
            <a:ext cx="426036" cy="161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5" name="Picture 1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524148" y="5376123"/>
            <a:ext cx="436428" cy="166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0" name="타원 79"/>
          <p:cNvSpPr/>
          <p:nvPr/>
        </p:nvSpPr>
        <p:spPr>
          <a:xfrm>
            <a:off x="1979712" y="524612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1" name="Picture 1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995936" y="5373216"/>
            <a:ext cx="436428" cy="166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43655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/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</a:tr>
            </a:tbl>
          </a:graphicData>
        </a:graphic>
      </p:graphicFrame>
      <p:pic>
        <p:nvPicPr>
          <p:cNvPr id="80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2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9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suh_h_0301_01_0405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_202_1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0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1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덧셈과 뺄셈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2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0405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덧셈을 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(3)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65312" y="894493"/>
            <a:ext cx="6918956" cy="59406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TextBox 63"/>
          <p:cNvSpPr txBox="1"/>
          <p:nvPr/>
        </p:nvSpPr>
        <p:spPr>
          <a:xfrm>
            <a:off x="389042" y="971436"/>
            <a:ext cx="662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800" spc="-150" dirty="0" smtClean="0">
                <a:latin typeface="맑은 고딕" pitchFamily="50" charset="-127"/>
                <a:ea typeface="맑은 고딕" pitchFamily="50" charset="-127"/>
              </a:rPr>
              <a:t>368 + 375</a:t>
            </a:r>
            <a:r>
              <a:rPr lang="ko-KR" altLang="en-US" sz="1800" spc="-150" dirty="0" smtClean="0">
                <a:latin typeface="맑은 고딕" pitchFamily="50" charset="-127"/>
                <a:ea typeface="맑은 고딕" pitchFamily="50" charset="-127"/>
              </a:rPr>
              <a:t>을 계산하는 방법을 알아봅시다</a:t>
            </a:r>
            <a:r>
              <a:rPr lang="en-US" altLang="ko-KR" sz="18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22752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2463640"/>
            <a:ext cx="2281757" cy="18294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2" name="직사각형 71"/>
          <p:cNvSpPr/>
          <p:nvPr/>
        </p:nvSpPr>
        <p:spPr bwMode="auto">
          <a:xfrm>
            <a:off x="4034864" y="3178335"/>
            <a:ext cx="1479258" cy="400066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900" b="1" i="0" u="none" strike="noStrike" cap="none" spc="-150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rPr>
              <a:t>743</a:t>
            </a:r>
            <a:r>
              <a:rPr kumimoji="1" lang="ko-KR" altLang="en-US" sz="1900" b="1" i="0" u="none" strike="noStrike" cap="none" spc="-150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rPr>
              <a:t>입니다</a:t>
            </a:r>
            <a:r>
              <a:rPr kumimoji="1" lang="en-US" altLang="ko-KR" sz="1900" b="1" i="0" u="none" strike="noStrike" cap="none" spc="-150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rPr>
              <a:t>.</a:t>
            </a:r>
            <a:endParaRPr kumimoji="1" lang="ko-KR" altLang="en-US" sz="1900" b="1" i="0" u="none" strike="noStrike" cap="none" spc="-150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73" name="그림 72">
            <a:extLst>
              <a:ext uri="{FF2B5EF4-FFF2-40B4-BE49-F238E27FC236}">
                <a16:creationId xmlns:a16="http://schemas.microsoft.com/office/drawing/2014/main" xmlns="" id="{DEEB3194-430D-4A4E-8DEF-5B08710B8A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4121" y="2994756"/>
            <a:ext cx="360000" cy="355000"/>
          </a:xfrm>
          <a:prstGeom prst="rect">
            <a:avLst/>
          </a:prstGeom>
        </p:spPr>
      </p:pic>
      <p:graphicFrame>
        <p:nvGraphicFramePr>
          <p:cNvPr id="74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0749213"/>
              </p:ext>
            </p:extLst>
          </p:nvPr>
        </p:nvGraphicFramePr>
        <p:xfrm>
          <a:off x="115384" y="6129300"/>
          <a:ext cx="6688864" cy="304800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1_3_4_03.sgv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한대희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3-1 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지도서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\app\resource\contents\lesson01\ops\1\images\1_3</a:t>
                      </a: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75" name="직사각형 21"/>
          <p:cNvSpPr>
            <a:spLocks noChangeArrowheads="1"/>
          </p:cNvSpPr>
          <p:nvPr/>
        </p:nvSpPr>
        <p:spPr bwMode="auto">
          <a:xfrm>
            <a:off x="7010495" y="901939"/>
            <a:ext cx="2159732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삽화 위에 텍스트 삽입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 </a:t>
            </a:r>
          </a:p>
          <a:p>
            <a:pPr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답 칸 클릭하면 답 나타남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77" name="Picture 1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243602" y="5321398"/>
            <a:ext cx="276170" cy="2698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3" name="TextBox 43"/>
          <p:cNvSpPr txBox="1"/>
          <p:nvPr/>
        </p:nvSpPr>
        <p:spPr>
          <a:xfrm>
            <a:off x="389043" y="1556792"/>
            <a:ext cx="6519789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수 모형으로 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368 + 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375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를 계산한 결과는 얼마인가요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?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84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696642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5" name="타원 84"/>
          <p:cNvSpPr/>
          <p:nvPr/>
        </p:nvSpPr>
        <p:spPr>
          <a:xfrm>
            <a:off x="5662684" y="511915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2583522" y="2498696"/>
            <a:ext cx="385876" cy="366167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smtClean="0">
                <a:solidFill>
                  <a:schemeClr val="accent2"/>
                </a:solidFill>
              </a:rPr>
              <a:t>1</a:t>
            </a:r>
            <a:endParaRPr lang="ko-KR" altLang="en-US" sz="1600" b="1" dirty="0">
              <a:solidFill>
                <a:schemeClr val="accent2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2098128" y="2498696"/>
            <a:ext cx="385876" cy="366167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smtClean="0">
                <a:solidFill>
                  <a:schemeClr val="accent1"/>
                </a:solidFill>
              </a:rPr>
              <a:t>1</a:t>
            </a:r>
            <a:endParaRPr lang="ko-KR" altLang="en-US" sz="1600" b="1" dirty="0">
              <a:solidFill>
                <a:schemeClr val="accent1"/>
              </a:solidFill>
            </a:endParaRPr>
          </a:p>
        </p:txBody>
      </p:sp>
      <p:graphicFrame>
        <p:nvGraphicFramePr>
          <p:cNvPr id="38" name="표 3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416791"/>
              </p:ext>
            </p:extLst>
          </p:nvPr>
        </p:nvGraphicFramePr>
        <p:xfrm>
          <a:off x="1589996" y="2780266"/>
          <a:ext cx="1866116" cy="13035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6529"/>
                <a:gridCol w="466529"/>
                <a:gridCol w="466529"/>
                <a:gridCol w="466529"/>
              </a:tblGrid>
              <a:tr h="434518">
                <a:tc>
                  <a:txBody>
                    <a:bodyPr/>
                    <a:lstStyle/>
                    <a:p>
                      <a:pPr algn="ctr" latinLnBrk="1"/>
                      <a:endParaRPr lang="ko-KR" altLang="en-US" sz="24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 smtClean="0">
                          <a:solidFill>
                            <a:srgbClr val="3366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lang="ko-KR" altLang="en-US" sz="2400" b="1" dirty="0">
                        <a:solidFill>
                          <a:srgbClr val="3366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 smtClean="0">
                          <a:solidFill>
                            <a:schemeClr val="accent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6</a:t>
                      </a:r>
                      <a:endParaRPr lang="ko-KR" altLang="en-US" sz="2400" b="1" dirty="0">
                        <a:solidFill>
                          <a:schemeClr val="accent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 smtClean="0">
                          <a:solidFill>
                            <a:schemeClr val="accent2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8</a:t>
                      </a:r>
                      <a:endParaRPr lang="ko-KR" altLang="en-US" sz="2400" b="1" dirty="0">
                        <a:solidFill>
                          <a:schemeClr val="accent2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4345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＋</a:t>
                      </a:r>
                      <a:endParaRPr lang="ko-KR" altLang="en-US" sz="24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 smtClean="0">
                          <a:solidFill>
                            <a:srgbClr val="3366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lang="ko-KR" altLang="en-US" sz="2400" b="1" dirty="0">
                        <a:solidFill>
                          <a:srgbClr val="3366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 smtClean="0">
                          <a:solidFill>
                            <a:schemeClr val="accent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7</a:t>
                      </a:r>
                      <a:endParaRPr lang="ko-KR" altLang="en-US" sz="2400" b="1" dirty="0">
                        <a:solidFill>
                          <a:schemeClr val="accent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 smtClean="0">
                          <a:solidFill>
                            <a:schemeClr val="accent2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lang="ko-KR" altLang="en-US" sz="2400" b="1" dirty="0">
                        <a:solidFill>
                          <a:schemeClr val="accent2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434518">
                <a:tc>
                  <a:txBody>
                    <a:bodyPr/>
                    <a:lstStyle/>
                    <a:p>
                      <a:pPr algn="ctr" latinLnBrk="1"/>
                      <a:endParaRPr lang="ko-KR" altLang="en-US" sz="24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7</a:t>
                      </a:r>
                      <a:endParaRPr lang="ko-KR" altLang="en-US" sz="24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lang="ko-KR" altLang="en-US" sz="24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lang="ko-KR" altLang="en-US" sz="24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9" name="타원 38"/>
          <p:cNvSpPr/>
          <p:nvPr/>
        </p:nvSpPr>
        <p:spPr>
          <a:xfrm>
            <a:off x="1295400" y="2448397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1" name="Picture 1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6916" y="5373216"/>
            <a:ext cx="436428" cy="166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2" name="Picture 1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1854" y="5319347"/>
            <a:ext cx="276170" cy="2698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3" name="Picture 1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045931" y="5380205"/>
            <a:ext cx="426036" cy="161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4" name="Picture 1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524148" y="5376123"/>
            <a:ext cx="436428" cy="166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" name="Picture 1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995936" y="5373216"/>
            <a:ext cx="436428" cy="166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15514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/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</a:tr>
            </a:tbl>
          </a:graphicData>
        </a:graphic>
      </p:graphicFrame>
      <p:pic>
        <p:nvPicPr>
          <p:cNvPr id="80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0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86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말풍선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약물 사용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 -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안에 텍스트 크기 조절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예 약물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정답 칸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클릭시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표출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>
              <a:spcBef>
                <a:spcPts val="300"/>
              </a:spcBef>
              <a:buFontTx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답 칸 클릭하면 답 나타남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42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8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suh_h_0301_01_0405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_202_1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9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0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덧셈과 뺄셈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1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0405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덧셈을 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(3)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65312" y="894493"/>
            <a:ext cx="6918956" cy="59406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/>
          <p:cNvSpPr txBox="1"/>
          <p:nvPr/>
        </p:nvSpPr>
        <p:spPr>
          <a:xfrm>
            <a:off x="389042" y="971436"/>
            <a:ext cx="662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800" spc="-150" dirty="0" smtClean="0">
                <a:latin typeface="맑은 고딕" pitchFamily="50" charset="-127"/>
                <a:ea typeface="맑은 고딕" pitchFamily="50" charset="-127"/>
              </a:rPr>
              <a:t>368 + 375</a:t>
            </a:r>
            <a:r>
              <a:rPr lang="ko-KR" altLang="en-US" sz="1800" spc="-150" dirty="0" smtClean="0">
                <a:latin typeface="맑은 고딕" pitchFamily="50" charset="-127"/>
                <a:ea typeface="맑은 고딕" pitchFamily="50" charset="-127"/>
              </a:rPr>
              <a:t>을 계산하는 방법을 알아봅시다</a:t>
            </a:r>
            <a:r>
              <a:rPr lang="en-US" altLang="ko-KR" sz="18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3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22752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" name="TextBox 43"/>
          <p:cNvSpPr txBox="1"/>
          <p:nvPr/>
        </p:nvSpPr>
        <p:spPr>
          <a:xfrm>
            <a:off x="389043" y="1556792"/>
            <a:ext cx="6519789" cy="67710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수 모형으로 계산했던 과정을 떠올리면서 세로 셈으로 계산하는 방법을 말해 보세요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3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696642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3" name="직사각형 42"/>
          <p:cNvSpPr/>
          <p:nvPr/>
        </p:nvSpPr>
        <p:spPr bwMode="auto">
          <a:xfrm>
            <a:off x="1343278" y="4521976"/>
            <a:ext cx="4013726" cy="34060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342900" indent="-342900" algn="just">
              <a:spcBef>
                <a:spcPct val="50000"/>
              </a:spcBef>
              <a:buFontTx/>
              <a:buChar char="-"/>
            </a:pPr>
            <a:r>
              <a:rPr lang="ko-KR" altLang="en-US" sz="1900" b="1" spc="-150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각 </a:t>
            </a:r>
            <a:r>
              <a:rPr lang="ko-KR" altLang="en-US" sz="1900" b="1" spc="-150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자리의 수끼리 맞추어 적습니다</a:t>
            </a:r>
            <a:r>
              <a:rPr lang="en-US" altLang="ko-KR" sz="1900" b="1" spc="-150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46" name="그림 45">
            <a:extLst>
              <a:ext uri="{FF2B5EF4-FFF2-40B4-BE49-F238E27FC236}">
                <a16:creationId xmlns:a16="http://schemas.microsoft.com/office/drawing/2014/main" xmlns="" id="{DEEB3194-430D-4A4E-8DEF-5B08710B8A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8104" y="4406038"/>
            <a:ext cx="360000" cy="355000"/>
          </a:xfrm>
          <a:prstGeom prst="rect">
            <a:avLst/>
          </a:prstGeom>
        </p:spPr>
      </p:pic>
      <p:pic>
        <p:nvPicPr>
          <p:cNvPr id="49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7687" y="4564561"/>
            <a:ext cx="344666" cy="276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3" name="타원 52"/>
          <p:cNvSpPr/>
          <p:nvPr/>
        </p:nvSpPr>
        <p:spPr>
          <a:xfrm>
            <a:off x="1252117" y="4468934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5605635" y="518686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33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993182"/>
              </p:ext>
            </p:extLst>
          </p:nvPr>
        </p:nvGraphicFramePr>
        <p:xfrm>
          <a:off x="115384" y="6129300"/>
          <a:ext cx="6688864" cy="360040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6004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kumimoji="0"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이미지 첨부 파일</a:t>
                      </a:r>
                      <a:r>
                        <a:rPr kumimoji="0" lang="ko-KR" altLang="en-US" sz="10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사용</a:t>
                      </a:r>
                      <a:r>
                        <a:rPr kumimoji="0"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/>
                      </a:r>
                      <a:br>
                        <a:rPr kumimoji="0"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</a:br>
                      <a:r>
                        <a:rPr kumimoji="0"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suh_h_0301_01_0405</a:t>
                      </a:r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_202_1_1.jpg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pic>
        <p:nvPicPr>
          <p:cNvPr id="51" name="Picture 4" descr="C:\Users\DB400SCA\Desktop\1111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4445" y="2776792"/>
            <a:ext cx="4802041" cy="1602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모서리가 둥근 사각형 설명선 53"/>
          <p:cNvSpPr/>
          <p:nvPr/>
        </p:nvSpPr>
        <p:spPr>
          <a:xfrm>
            <a:off x="4647000" y="2087795"/>
            <a:ext cx="2186586" cy="839709"/>
          </a:xfrm>
          <a:prstGeom prst="wedgeRoundRectCallout">
            <a:avLst>
              <a:gd name="adj1" fmla="val -37700"/>
              <a:gd name="adj2" fmla="val 73381"/>
              <a:gd name="adj3" fmla="val 16667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9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십 모형 </a:t>
            </a:r>
            <a:r>
              <a:rPr lang="en-US" altLang="ko-KR" sz="19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10</a:t>
            </a:r>
            <a:r>
              <a:rPr lang="ko-KR" altLang="en-US" sz="19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개는</a:t>
            </a:r>
            <a:endParaRPr lang="en-US" altLang="ko-KR" sz="190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lang="ko-KR" altLang="en-US" sz="19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백 모형 </a:t>
            </a:r>
            <a:r>
              <a:rPr lang="en-US" altLang="ko-KR" sz="19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r>
              <a:rPr lang="ko-KR" altLang="en-US" sz="19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개와 같지</a:t>
            </a:r>
            <a:r>
              <a:rPr lang="en-US" altLang="ko-KR" sz="19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!</a:t>
            </a:r>
            <a:endParaRPr lang="ko-KR" altLang="en-US" sz="19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6" name="모서리가 둥근 사각형 설명선 55"/>
          <p:cNvSpPr/>
          <p:nvPr/>
        </p:nvSpPr>
        <p:spPr>
          <a:xfrm>
            <a:off x="297182" y="2266004"/>
            <a:ext cx="2186586" cy="839709"/>
          </a:xfrm>
          <a:prstGeom prst="wedgeRoundRectCallout">
            <a:avLst>
              <a:gd name="adj1" fmla="val 55369"/>
              <a:gd name="adj2" fmla="val 40532"/>
              <a:gd name="adj3" fmla="val 16667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9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일 모형 </a:t>
            </a:r>
            <a:r>
              <a:rPr lang="en-US" altLang="ko-KR" sz="19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10</a:t>
            </a:r>
            <a:r>
              <a:rPr lang="ko-KR" altLang="en-US" sz="19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개는</a:t>
            </a:r>
            <a:endParaRPr lang="en-US" altLang="ko-KR" sz="190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lang="ko-KR" altLang="en-US" sz="19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십 모형 </a:t>
            </a:r>
            <a:r>
              <a:rPr lang="en-US" altLang="ko-KR" sz="19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r>
              <a:rPr lang="ko-KR" altLang="en-US" sz="19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개와 같아</a:t>
            </a:r>
            <a:r>
              <a:rPr lang="en-US" altLang="ko-KR" sz="19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!</a:t>
            </a:r>
            <a:endParaRPr lang="ko-KR" altLang="en-US" sz="19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7" name="타원 56"/>
          <p:cNvSpPr/>
          <p:nvPr/>
        </p:nvSpPr>
        <p:spPr>
          <a:xfrm>
            <a:off x="77366" y="2215546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2" name="Picture 1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243602" y="5321398"/>
            <a:ext cx="276170" cy="2698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5" name="Picture 13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6916" y="5373216"/>
            <a:ext cx="436428" cy="166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" name="Picture 1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1854" y="5319347"/>
            <a:ext cx="276170" cy="2698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" name="Picture 1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524790" y="5375814"/>
            <a:ext cx="426036" cy="161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4" name="Picture 13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058182" y="5367622"/>
            <a:ext cx="436428" cy="166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7" name="Picture 13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995936" y="5373216"/>
            <a:ext cx="436428" cy="166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09448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/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</a:tr>
            </a:tbl>
          </a:graphicData>
        </a:graphic>
      </p:graphicFrame>
      <p:pic>
        <p:nvPicPr>
          <p:cNvPr id="80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2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8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suh_h_0301_01_0405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_202_1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9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0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덧셈과 뺄셈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1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0405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덧셈을 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(3)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65312" y="894493"/>
            <a:ext cx="6918956" cy="59406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/>
          <p:cNvSpPr txBox="1"/>
          <p:nvPr/>
        </p:nvSpPr>
        <p:spPr>
          <a:xfrm>
            <a:off x="389042" y="971436"/>
            <a:ext cx="662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800" spc="-150" dirty="0" smtClean="0">
                <a:latin typeface="맑은 고딕" pitchFamily="50" charset="-127"/>
                <a:ea typeface="맑은 고딕" pitchFamily="50" charset="-127"/>
              </a:rPr>
              <a:t>368 + 375</a:t>
            </a:r>
            <a:r>
              <a:rPr lang="ko-KR" altLang="en-US" sz="1800" spc="-150" dirty="0" smtClean="0">
                <a:latin typeface="맑은 고딕" pitchFamily="50" charset="-127"/>
                <a:ea typeface="맑은 고딕" pitchFamily="50" charset="-127"/>
              </a:rPr>
              <a:t>을 계산하는 방법을 알아봅시다</a:t>
            </a:r>
            <a:r>
              <a:rPr lang="en-US" altLang="ko-KR" sz="18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3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22752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" name="TextBox 43"/>
          <p:cNvSpPr txBox="1"/>
          <p:nvPr/>
        </p:nvSpPr>
        <p:spPr>
          <a:xfrm>
            <a:off x="389043" y="1556792"/>
            <a:ext cx="6519789" cy="67710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수 모형으로 계산했던 과정을 떠올리면서 세로 셈으로 계산하는 방법을 말해 보세요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3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696642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7" name="직사각형 46"/>
          <p:cNvSpPr/>
          <p:nvPr/>
        </p:nvSpPr>
        <p:spPr bwMode="auto">
          <a:xfrm>
            <a:off x="297338" y="4437112"/>
            <a:ext cx="6487053" cy="756084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342900" indent="-342900" algn="just">
              <a:spcBef>
                <a:spcPct val="50000"/>
              </a:spcBef>
              <a:buFontTx/>
              <a:buChar char="-"/>
            </a:pPr>
            <a:r>
              <a:rPr lang="ko-KR" altLang="en-US" sz="1900" b="1" spc="-150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일의 자리에서 </a:t>
            </a:r>
            <a:r>
              <a:rPr lang="ko-KR" altLang="en-US" sz="1900" b="1" spc="-150" dirty="0" err="1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받아올림이</a:t>
            </a:r>
            <a:r>
              <a:rPr lang="ko-KR" altLang="en-US" sz="1900" b="1" spc="-150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 있으면 십의 자리로</a:t>
            </a:r>
            <a:r>
              <a:rPr lang="en-US" altLang="ko-KR" sz="1900" b="1" spc="-150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900" b="1" spc="-150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십의 자리에서 </a:t>
            </a:r>
            <a:r>
              <a:rPr lang="ko-KR" altLang="en-US" sz="1900" b="1" spc="-150" dirty="0" err="1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받아올림이</a:t>
            </a:r>
            <a:r>
              <a:rPr lang="ko-KR" altLang="en-US" sz="1900" b="1" spc="-150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 있으면 백의 자리로 </a:t>
            </a:r>
            <a:r>
              <a:rPr lang="ko-KR" altLang="en-US" sz="1900" b="1" spc="-150" dirty="0" err="1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받아올림하여</a:t>
            </a:r>
            <a:r>
              <a:rPr lang="ko-KR" altLang="en-US" sz="1900" b="1" spc="-150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 계산합니다</a:t>
            </a:r>
            <a:r>
              <a:rPr lang="en-US" altLang="ko-KR" sz="1900" b="1" spc="-150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1900" b="1" spc="-150" dirty="0">
              <a:solidFill>
                <a:srgbClr val="0070C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xmlns="" id="{DEEB3194-430D-4A4E-8DEF-5B08710B8A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6870" y="4316244"/>
            <a:ext cx="360000" cy="355000"/>
          </a:xfrm>
          <a:prstGeom prst="rect">
            <a:avLst/>
          </a:prstGeom>
        </p:spPr>
      </p:pic>
      <p:pic>
        <p:nvPicPr>
          <p:cNvPr id="52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086" y="4532812"/>
            <a:ext cx="344666" cy="276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6" name="타원 25"/>
          <p:cNvSpPr/>
          <p:nvPr/>
        </p:nvSpPr>
        <p:spPr>
          <a:xfrm>
            <a:off x="5605635" y="518686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33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1451602"/>
              </p:ext>
            </p:extLst>
          </p:nvPr>
        </p:nvGraphicFramePr>
        <p:xfrm>
          <a:off x="115384" y="6129300"/>
          <a:ext cx="6688864" cy="360040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6004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kumimoji="0"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이미지 첨부 파일</a:t>
                      </a:r>
                      <a:r>
                        <a:rPr kumimoji="0" lang="ko-KR" altLang="en-US" sz="10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사용</a:t>
                      </a:r>
                      <a:r>
                        <a:rPr kumimoji="0"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/>
                      </a:r>
                      <a:br>
                        <a:rPr kumimoji="0"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</a:br>
                      <a:r>
                        <a:rPr kumimoji="0"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suh_h_0301_01_0405</a:t>
                      </a:r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_202_1_1.jpg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pic>
        <p:nvPicPr>
          <p:cNvPr id="44" name="Picture 4" descr="C:\Users\DB400SCA\Desktop\1111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4445" y="2776792"/>
            <a:ext cx="4802041" cy="1602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모서리가 둥근 사각형 설명선 44"/>
          <p:cNvSpPr/>
          <p:nvPr/>
        </p:nvSpPr>
        <p:spPr>
          <a:xfrm>
            <a:off x="4647000" y="2087795"/>
            <a:ext cx="2186586" cy="839709"/>
          </a:xfrm>
          <a:prstGeom prst="wedgeRoundRectCallout">
            <a:avLst>
              <a:gd name="adj1" fmla="val -37700"/>
              <a:gd name="adj2" fmla="val 73381"/>
              <a:gd name="adj3" fmla="val 16667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9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십 모형 </a:t>
            </a:r>
            <a:r>
              <a:rPr lang="en-US" altLang="ko-KR" sz="19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10</a:t>
            </a:r>
            <a:r>
              <a:rPr lang="ko-KR" altLang="en-US" sz="19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개는</a:t>
            </a:r>
            <a:endParaRPr lang="en-US" altLang="ko-KR" sz="190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lang="ko-KR" altLang="en-US" sz="19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백 모형 </a:t>
            </a:r>
            <a:r>
              <a:rPr lang="en-US" altLang="ko-KR" sz="19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r>
              <a:rPr lang="ko-KR" altLang="en-US" sz="19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개와 같지</a:t>
            </a:r>
            <a:r>
              <a:rPr lang="en-US" altLang="ko-KR" sz="19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!</a:t>
            </a:r>
            <a:endParaRPr lang="ko-KR" altLang="en-US" sz="19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1" name="모서리가 둥근 사각형 설명선 50"/>
          <p:cNvSpPr/>
          <p:nvPr/>
        </p:nvSpPr>
        <p:spPr>
          <a:xfrm>
            <a:off x="297182" y="2266004"/>
            <a:ext cx="2186586" cy="839709"/>
          </a:xfrm>
          <a:prstGeom prst="wedgeRoundRectCallout">
            <a:avLst>
              <a:gd name="adj1" fmla="val 55369"/>
              <a:gd name="adj2" fmla="val 40532"/>
              <a:gd name="adj3" fmla="val 16667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9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일 모형 </a:t>
            </a:r>
            <a:r>
              <a:rPr lang="en-US" altLang="ko-KR" sz="19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10</a:t>
            </a:r>
            <a:r>
              <a:rPr lang="ko-KR" altLang="en-US" sz="19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개는</a:t>
            </a:r>
            <a:endParaRPr lang="en-US" altLang="ko-KR" sz="190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lang="ko-KR" altLang="en-US" sz="19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십 모형 </a:t>
            </a:r>
            <a:r>
              <a:rPr lang="en-US" altLang="ko-KR" sz="19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r>
              <a:rPr lang="ko-KR" altLang="en-US" sz="19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개와 같아</a:t>
            </a:r>
            <a:r>
              <a:rPr lang="en-US" altLang="ko-KR" sz="19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!</a:t>
            </a:r>
            <a:endParaRPr lang="ko-KR" altLang="en-US" sz="19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4" name="타원 53"/>
          <p:cNvSpPr/>
          <p:nvPr/>
        </p:nvSpPr>
        <p:spPr>
          <a:xfrm>
            <a:off x="77366" y="2215546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2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86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말풍선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약물 사용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 -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안에 텍스트 크기 조절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예 약물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정답 칸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클릭시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표출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>
              <a:spcBef>
                <a:spcPts val="300"/>
              </a:spcBef>
              <a:buFontTx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답 칸 클릭하면 답 나타남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63" name="타원 62"/>
          <p:cNvSpPr/>
          <p:nvPr/>
        </p:nvSpPr>
        <p:spPr>
          <a:xfrm>
            <a:off x="215516" y="4291060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2" name="Picture 1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243602" y="5321398"/>
            <a:ext cx="276170" cy="2698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5" name="Picture 13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6916" y="5373216"/>
            <a:ext cx="436428" cy="166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" name="Picture 1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037952" y="5392174"/>
            <a:ext cx="426036" cy="161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3" name="Picture 13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524148" y="5376123"/>
            <a:ext cx="436428" cy="166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9" name="Picture 13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035539" y="5373216"/>
            <a:ext cx="436428" cy="166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0" name="Picture 11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511853" y="5327675"/>
            <a:ext cx="269893" cy="2636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91515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roup 7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7889498"/>
              </p:ext>
            </p:extLst>
          </p:nvPr>
        </p:nvGraphicFramePr>
        <p:xfrm>
          <a:off x="179388" y="654012"/>
          <a:ext cx="8774172" cy="5821456"/>
        </p:xfrm>
        <a:graphic>
          <a:graphicData uri="http://schemas.openxmlformats.org/drawingml/2006/table">
            <a:tbl>
              <a:tblPr/>
              <a:tblGrid>
                <a:gridCol w="540184"/>
                <a:gridCol w="566258"/>
                <a:gridCol w="2938990"/>
                <a:gridCol w="675797"/>
                <a:gridCol w="1277955"/>
                <a:gridCol w="1789137"/>
                <a:gridCol w="985851"/>
              </a:tblGrid>
              <a:tr h="39622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학습 단계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자료명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프레임 수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교과서 정보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파일명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자료</a:t>
                      </a:r>
                      <a:endParaRPr kumimoji="0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형태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</a:tr>
              <a:tr h="19811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도입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애니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도입 애니메이션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] 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입학하는 날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14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익힘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14~15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suh_h_0301_01_0405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_101_1.html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Html5(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애니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9811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도입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생각 열기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생각 열기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] 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전교생은 모두 몇 명인지 생각해 보기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14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익힘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14~15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suh_h_0301_01_0405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_102_1.html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622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도입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학습 목표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이번 시간에 배울 내용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suh_h_0301_01_0405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_103_1.html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622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전개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활동 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활동 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1] 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전교생은 몇 명인지 수 카드로 알아보기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14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익힘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14~15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suh_h_0301_01_0405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_201_1.html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622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전개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활동 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활동 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2] 368+375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를 수 모형으로 계산하는 방법 알아보기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15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익힘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14~15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suh_h_0301_01_0405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_202_1.html</a:t>
                      </a:r>
                      <a:endParaRPr lang="ko-KR" altLang="en-US" sz="9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622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전개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활동 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활동 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3] 857+479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를 수 모형으로 계산하는 방법 알아보기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16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익힘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14~15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suh_h_0301_01_0405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_203_1.html</a:t>
                      </a:r>
                      <a:endParaRPr lang="ko-KR" altLang="en-US" sz="9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622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전개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혼자서도 척척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혼자서도 척척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1] 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문제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17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익힘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14~15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suh_h_0301_01_0405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_204_1.html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622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전개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활동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+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활동 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+]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kumimoji="0" lang="ko-KR" altLang="en-US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받아올림이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두 번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세 번 있는 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세 자리 수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＋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세 자리 수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 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직접 해 보기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suh_h_0301_01_0405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_204_2.html</a:t>
                      </a:r>
                      <a:endParaRPr lang="ko-KR" altLang="en-US" sz="9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622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전개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혼자서도 척척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혼자서도 척척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2] 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문제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17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익힘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14~15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suh_h_0301_01_0405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_205_1.html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622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정리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핵심 정리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핵심 정리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suh_h_0301_01_0405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_301_1.html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622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정리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차시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예고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다음 시간에 배울 내용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suh_h_0301_01_0405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_302_1.html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622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평가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확인 문제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확인 문제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suh_h_0301_01_0405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_401_1.html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6224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총 프레임 수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12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5312" y="894493"/>
            <a:ext cx="6918956" cy="59406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TextBox 85"/>
          <p:cNvSpPr txBox="1"/>
          <p:nvPr/>
        </p:nvSpPr>
        <p:spPr>
          <a:xfrm>
            <a:off x="389042" y="971436"/>
            <a:ext cx="662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800" spc="-150" dirty="0" smtClean="0">
                <a:latin typeface="맑은 고딕" pitchFamily="50" charset="-127"/>
                <a:ea typeface="맑은 고딕" pitchFamily="50" charset="-127"/>
              </a:rPr>
              <a:t>857 + 479</a:t>
            </a:r>
            <a:r>
              <a:rPr lang="ko-KR" altLang="en-US" sz="1800" spc="-150" dirty="0">
                <a:latin typeface="맑은 고딕" pitchFamily="50" charset="-127"/>
                <a:ea typeface="맑은 고딕" pitchFamily="50" charset="-127"/>
              </a:rPr>
              <a:t>를</a:t>
            </a:r>
            <a:r>
              <a:rPr lang="ko-KR" altLang="en-US" sz="1800" spc="-150" dirty="0" smtClean="0">
                <a:latin typeface="맑은 고딕" pitchFamily="50" charset="-127"/>
                <a:ea typeface="맑은 고딕" pitchFamily="50" charset="-127"/>
              </a:rPr>
              <a:t> 계산하는 방법을 알아봅시다</a:t>
            </a:r>
            <a:r>
              <a:rPr lang="en-US" altLang="ko-KR" sz="18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22752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5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덧셈과 뺄셈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9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0405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덧셈을 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(3)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7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/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</a:tr>
            </a:tbl>
          </a:graphicData>
        </a:graphic>
      </p:graphicFrame>
      <p:sp>
        <p:nvSpPr>
          <p:cNvPr id="63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4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5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48628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삽화에 모든 숫자는 타이핑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여아 삽화를 지니 캐릭터로 대체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전자저작물에서 물음표 표시를 손가락 버튼으로 대체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각각의 손가락 버튼을 클릭 시 전자 저작물의 효과와 동일하게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1_3_05.html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한대희 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3-1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지도서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\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app\resource\contents\lesson01\ops\1)</a:t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</a:br>
            <a:endParaRPr lang="en-US" altLang="ko-KR" sz="1000" dirty="0">
              <a:latin typeface="맑은 고딕" pitchFamily="50" charset="-127"/>
              <a:ea typeface="맑은 고딕" pitchFamily="50" charset="-127"/>
              <a:sym typeface="Wingdings" panose="05000000000000000000" pitchFamily="2" charset="2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 2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번과 마찬가지로 전자저작물과 같은 효과로 표출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  <a:sym typeface="Wingdings" panose="05000000000000000000" pitchFamily="2" charset="2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  <a:sym typeface="Wingdings" panose="05000000000000000000" pitchFamily="2" charset="2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이너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 버튼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(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페이지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3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개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)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7452358" y="3320254"/>
            <a:ext cx="1251889" cy="361329"/>
            <a:chOff x="7315636" y="1996391"/>
            <a:chExt cx="1251889" cy="361329"/>
          </a:xfrm>
        </p:grpSpPr>
        <p:pic>
          <p:nvPicPr>
            <p:cNvPr id="66" name="Picture 7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15636" y="1996391"/>
              <a:ext cx="374712" cy="361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7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28237" y="1996391"/>
              <a:ext cx="239288" cy="3240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8" name="오른쪽 화살표 67"/>
            <p:cNvSpPr/>
            <p:nvPr/>
          </p:nvSpPr>
          <p:spPr>
            <a:xfrm>
              <a:off x="7792485" y="2129756"/>
              <a:ext cx="384633" cy="162018"/>
            </a:xfrm>
            <a:prstGeom prst="rightArrow">
              <a:avLst/>
            </a:prstGeom>
            <a:solidFill>
              <a:srgbClr val="FFFF00"/>
            </a:solidFill>
            <a:ln w="127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77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8570213"/>
              </p:ext>
            </p:extLst>
          </p:nvPr>
        </p:nvGraphicFramePr>
        <p:xfrm>
          <a:off x="115384" y="6129300"/>
          <a:ext cx="6688864" cy="304800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1_3_5_01~08.sgv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한대희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3-1 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지도서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\app\resource\contents\lesson01\ops\1</a:t>
                      </a: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pic>
        <p:nvPicPr>
          <p:cNvPr id="81" name="Picture 1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118" y="5319347"/>
            <a:ext cx="269893" cy="2636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2" name="Picture 1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2265" y="5386537"/>
            <a:ext cx="436428" cy="166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3" name="Picture 1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9826" y="5319347"/>
            <a:ext cx="276170" cy="2698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4" name="Picture 1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815191" y="5373216"/>
            <a:ext cx="426036" cy="161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5" name="Picture 1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763016" y="5376123"/>
            <a:ext cx="436428" cy="166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0" name="타원 79"/>
          <p:cNvSpPr/>
          <p:nvPr/>
        </p:nvSpPr>
        <p:spPr>
          <a:xfrm>
            <a:off x="2218580" y="524612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#5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1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suh_h_0301_01_0405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_203_1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167" y="1700808"/>
            <a:ext cx="6719246" cy="3384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5730" y="3531540"/>
            <a:ext cx="239288" cy="3240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7" name="타원 36"/>
          <p:cNvSpPr/>
          <p:nvPr/>
        </p:nvSpPr>
        <p:spPr>
          <a:xfrm>
            <a:off x="316570" y="1560184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3832961" y="330334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1763" y="4077072"/>
            <a:ext cx="239288" cy="3240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5723" y="4472654"/>
            <a:ext cx="239288" cy="3240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1" name="타원 40"/>
          <p:cNvSpPr/>
          <p:nvPr/>
        </p:nvSpPr>
        <p:spPr>
          <a:xfrm>
            <a:off x="5338882" y="3855576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2459" y="4871547"/>
            <a:ext cx="239288" cy="3240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3" name="타원 42"/>
          <p:cNvSpPr/>
          <p:nvPr/>
        </p:nvSpPr>
        <p:spPr>
          <a:xfrm>
            <a:off x="44476" y="2683037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7211093" y="1983152"/>
            <a:ext cx="1744222" cy="790155"/>
            <a:chOff x="7164288" y="1983152"/>
            <a:chExt cx="1867358" cy="845937"/>
          </a:xfrm>
        </p:grpSpPr>
        <p:pic>
          <p:nvPicPr>
            <p:cNvPr id="8195" name="Picture 3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64288" y="1983152"/>
              <a:ext cx="592946" cy="8459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5" name="오른쪽 화살표 44"/>
            <p:cNvSpPr/>
            <p:nvPr/>
          </p:nvSpPr>
          <p:spPr>
            <a:xfrm>
              <a:off x="7834547" y="2325111"/>
              <a:ext cx="384633" cy="162018"/>
            </a:xfrm>
            <a:prstGeom prst="rightArrow">
              <a:avLst/>
            </a:prstGeom>
            <a:solidFill>
              <a:srgbClr val="FFFF00"/>
            </a:solidFill>
            <a:ln w="127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4" name="Picture 7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97274" y="2038935"/>
              <a:ext cx="734372" cy="734372"/>
            </a:xfrm>
            <a:prstGeom prst="ellips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46" name="Picture 7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363" y="2829089"/>
            <a:ext cx="982331" cy="982331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12549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/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/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</a:tr>
            </a:tbl>
          </a:graphicData>
        </a:graphic>
      </p:graphicFrame>
      <p:sp>
        <p:nvSpPr>
          <p:cNvPr id="60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suh_h_0301_01_0405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_203_1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1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2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덧셈과 뺄셈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3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0405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덧셈을 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(3)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65312" y="894493"/>
            <a:ext cx="6918956" cy="59406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22752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6" name="TextBox 43"/>
          <p:cNvSpPr txBox="1"/>
          <p:nvPr/>
        </p:nvSpPr>
        <p:spPr>
          <a:xfrm>
            <a:off x="389043" y="1556792"/>
            <a:ext cx="6519789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수 모형으로 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857 + 479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를 계산한 결과는 얼마인가요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?</a:t>
            </a:r>
          </a:p>
        </p:txBody>
      </p:sp>
      <p:pic>
        <p:nvPicPr>
          <p:cNvPr id="5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5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6" name="Picture 1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519772" y="5337212"/>
            <a:ext cx="276170" cy="2698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7" name="Picture 1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6968" y="5386537"/>
            <a:ext cx="436428" cy="166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8" name="Picture 1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9826" y="5319347"/>
            <a:ext cx="276170" cy="2698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9" name="Picture 1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763016" y="5376123"/>
            <a:ext cx="436428" cy="166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0" name="Picture 1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300938" y="5389135"/>
            <a:ext cx="426036" cy="161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1" name="타원 70"/>
          <p:cNvSpPr/>
          <p:nvPr/>
        </p:nvSpPr>
        <p:spPr>
          <a:xfrm>
            <a:off x="5662684" y="511915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3" name="직사각형 21"/>
          <p:cNvSpPr>
            <a:spLocks noChangeArrowheads="1"/>
          </p:cNvSpPr>
          <p:nvPr/>
        </p:nvSpPr>
        <p:spPr bwMode="auto">
          <a:xfrm>
            <a:off x="7010495" y="901939"/>
            <a:ext cx="2159732" cy="151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 </a:t>
            </a:r>
          </a:p>
          <a:p>
            <a:pPr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삽화 위에 텍스트 삽입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답 칸 클릭하면 답 나타남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74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2438881"/>
              </p:ext>
            </p:extLst>
          </p:nvPr>
        </p:nvGraphicFramePr>
        <p:xfrm>
          <a:off x="755576" y="5877272"/>
          <a:ext cx="6084676" cy="762000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22657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1_3_5_03.sgv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한대희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3-1 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지도서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\app\resource\contents\lesson01\ops\1\images\1_3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vl="0" algn="l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kumimoji="0"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이미지 첨부 파일</a:t>
                      </a:r>
                      <a:r>
                        <a:rPr kumimoji="0" lang="ko-KR" altLang="en-US" sz="10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사용</a:t>
                      </a:r>
                      <a:r>
                        <a:rPr kumimoji="0"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/>
                      </a:r>
                      <a:br>
                        <a:rPr kumimoji="0"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</a:br>
                      <a:r>
                        <a:rPr kumimoji="0"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suh_h_0301_01_0405_203_1_1</a:t>
                      </a:r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.jpg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32" name="TextBox 31"/>
          <p:cNvSpPr txBox="1"/>
          <p:nvPr/>
        </p:nvSpPr>
        <p:spPr>
          <a:xfrm>
            <a:off x="389042" y="971436"/>
            <a:ext cx="662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800" spc="-150" dirty="0" smtClean="0">
                <a:latin typeface="맑은 고딕" pitchFamily="50" charset="-127"/>
                <a:ea typeface="맑은 고딕" pitchFamily="50" charset="-127"/>
              </a:rPr>
              <a:t>857 + 479</a:t>
            </a:r>
            <a:r>
              <a:rPr lang="ko-KR" altLang="en-US" sz="1800" spc="-150" dirty="0">
                <a:latin typeface="맑은 고딕" pitchFamily="50" charset="-127"/>
                <a:ea typeface="맑은 고딕" pitchFamily="50" charset="-127"/>
              </a:rPr>
              <a:t>를</a:t>
            </a:r>
            <a:r>
              <a:rPr lang="ko-KR" altLang="en-US" sz="1800" spc="-150" dirty="0" smtClean="0">
                <a:latin typeface="맑은 고딕" pitchFamily="50" charset="-127"/>
                <a:ea typeface="맑은 고딕" pitchFamily="50" charset="-127"/>
              </a:rPr>
              <a:t> 계산하는 방법을 알아봅시다</a:t>
            </a:r>
            <a:r>
              <a:rPr lang="en-US" altLang="ko-KR" sz="18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908" y="2358614"/>
            <a:ext cx="2711195" cy="22585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1" name="직사각형 80"/>
          <p:cNvSpPr/>
          <p:nvPr/>
        </p:nvSpPr>
        <p:spPr>
          <a:xfrm>
            <a:off x="1742697" y="2484348"/>
            <a:ext cx="385876" cy="366167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smtClean="0">
                <a:solidFill>
                  <a:schemeClr val="accent2"/>
                </a:solidFill>
              </a:rPr>
              <a:t>1</a:t>
            </a:r>
            <a:endParaRPr lang="ko-KR" altLang="en-US" sz="1600" b="1" dirty="0">
              <a:solidFill>
                <a:schemeClr val="accent2"/>
              </a:solidFill>
            </a:endParaRPr>
          </a:p>
        </p:txBody>
      </p:sp>
      <p:sp>
        <p:nvSpPr>
          <p:cNvPr id="87" name="직사각형 86"/>
          <p:cNvSpPr/>
          <p:nvPr/>
        </p:nvSpPr>
        <p:spPr>
          <a:xfrm>
            <a:off x="1309190" y="2484348"/>
            <a:ext cx="385876" cy="366167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smtClean="0">
                <a:solidFill>
                  <a:schemeClr val="accent1"/>
                </a:solidFill>
              </a:rPr>
              <a:t>1</a:t>
            </a:r>
            <a:endParaRPr lang="ko-KR" altLang="en-US" sz="1600" b="1" dirty="0">
              <a:solidFill>
                <a:schemeClr val="accent1"/>
              </a:solidFill>
            </a:endParaRPr>
          </a:p>
        </p:txBody>
      </p:sp>
      <p:graphicFrame>
        <p:nvGraphicFramePr>
          <p:cNvPr id="96" name="표 9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1970511"/>
              </p:ext>
            </p:extLst>
          </p:nvPr>
        </p:nvGraphicFramePr>
        <p:xfrm>
          <a:off x="823008" y="2881530"/>
          <a:ext cx="1746324" cy="13035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6581"/>
                <a:gridCol w="436581"/>
                <a:gridCol w="436581"/>
                <a:gridCol w="436581"/>
              </a:tblGrid>
              <a:tr h="434518">
                <a:tc>
                  <a:txBody>
                    <a:bodyPr/>
                    <a:lstStyle/>
                    <a:p>
                      <a:pPr algn="ctr" latinLnBrk="1"/>
                      <a:endParaRPr lang="ko-KR" altLang="en-US" sz="24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 smtClean="0">
                          <a:solidFill>
                            <a:srgbClr val="3366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8</a:t>
                      </a:r>
                      <a:endParaRPr lang="ko-KR" altLang="en-US" sz="2400" b="1" dirty="0">
                        <a:solidFill>
                          <a:srgbClr val="3366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 smtClean="0">
                          <a:solidFill>
                            <a:schemeClr val="accent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lang="ko-KR" altLang="en-US" sz="2400" b="1" dirty="0">
                        <a:solidFill>
                          <a:schemeClr val="accent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 smtClean="0">
                          <a:solidFill>
                            <a:schemeClr val="accent2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7</a:t>
                      </a:r>
                      <a:endParaRPr lang="ko-KR" altLang="en-US" sz="2400" b="1" dirty="0">
                        <a:solidFill>
                          <a:schemeClr val="accent2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4345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＋</a:t>
                      </a:r>
                      <a:endParaRPr lang="ko-KR" altLang="en-US" sz="24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 smtClean="0">
                          <a:solidFill>
                            <a:srgbClr val="3366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lang="ko-KR" altLang="en-US" sz="2400" b="1" dirty="0">
                        <a:solidFill>
                          <a:srgbClr val="3366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 smtClean="0">
                          <a:solidFill>
                            <a:schemeClr val="accent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7</a:t>
                      </a:r>
                      <a:endParaRPr lang="ko-KR" altLang="en-US" sz="2400" b="1" dirty="0">
                        <a:solidFill>
                          <a:schemeClr val="accent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 smtClean="0">
                          <a:solidFill>
                            <a:schemeClr val="accent2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9</a:t>
                      </a:r>
                      <a:endParaRPr lang="ko-KR" altLang="en-US" sz="2400" b="1" dirty="0">
                        <a:solidFill>
                          <a:schemeClr val="accent2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4345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lang="ko-KR" altLang="en-US" sz="24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lang="ko-KR" altLang="en-US" sz="24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lang="ko-KR" altLang="en-US" sz="24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6</a:t>
                      </a:r>
                      <a:endParaRPr lang="ko-KR" altLang="en-US" sz="24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34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696642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5" name="Picture 2" descr="C:\Users\DB400SCA\Desktop\suh_h_0301_01_0405_203_1_1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2822887"/>
            <a:ext cx="3492388" cy="1253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타원 35"/>
          <p:cNvSpPr/>
          <p:nvPr/>
        </p:nvSpPr>
        <p:spPr>
          <a:xfrm>
            <a:off x="715331" y="2385556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3" name="직사각형 52"/>
          <p:cNvSpPr/>
          <p:nvPr/>
        </p:nvSpPr>
        <p:spPr bwMode="auto">
          <a:xfrm>
            <a:off x="2818109" y="4613110"/>
            <a:ext cx="1479258" cy="400066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ko-KR" sz="1900" b="1" spc="-150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1336</a:t>
            </a:r>
            <a:r>
              <a:rPr lang="ko-KR" altLang="en-US" sz="1900" b="1" spc="-150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입니다</a:t>
            </a:r>
            <a:r>
              <a:rPr lang="en-US" altLang="ko-KR" sz="1900" b="1" spc="-150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1900" b="1" spc="-150" dirty="0">
              <a:solidFill>
                <a:srgbClr val="0070C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4" name="그림 53">
            <a:extLst>
              <a:ext uri="{FF2B5EF4-FFF2-40B4-BE49-F238E27FC236}">
                <a16:creationId xmlns:a16="http://schemas.microsoft.com/office/drawing/2014/main" xmlns="" id="{DEEB3194-430D-4A4E-8DEF-5B08710B8A7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17366" y="4429531"/>
            <a:ext cx="360000" cy="35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540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338111" y="5325624"/>
            <a:ext cx="269893" cy="2636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0" name="Picture 1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555776" y="5337212"/>
            <a:ext cx="276170" cy="2698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7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0143" y="5385898"/>
            <a:ext cx="436428" cy="166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9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8878" y="5386978"/>
            <a:ext cx="436428" cy="166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/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</a:tr>
            </a:tbl>
          </a:graphicData>
        </a:graphic>
      </p:graphicFrame>
      <p:pic>
        <p:nvPicPr>
          <p:cNvPr id="80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5" name="Picture 1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7924" y="5392174"/>
            <a:ext cx="426036" cy="161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2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6" name="타원 25"/>
          <p:cNvSpPr/>
          <p:nvPr/>
        </p:nvSpPr>
        <p:spPr>
          <a:xfrm>
            <a:off x="5752956" y="5004831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28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/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</a:tr>
            </a:tbl>
          </a:graphicData>
        </a:graphic>
      </p:graphicFrame>
      <p:sp>
        <p:nvSpPr>
          <p:cNvPr id="29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suh_h_0301_01_0405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_203_1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0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1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덧셈과 뺄셈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2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0405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덧셈을 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(3)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65312" y="894493"/>
            <a:ext cx="6918956" cy="59406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7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22752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" name="직사각형 37"/>
          <p:cNvSpPr/>
          <p:nvPr/>
        </p:nvSpPr>
        <p:spPr bwMode="auto">
          <a:xfrm>
            <a:off x="418638" y="2479830"/>
            <a:ext cx="6487053" cy="464794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342900" indent="-342900" algn="just">
              <a:spcBef>
                <a:spcPct val="50000"/>
              </a:spcBef>
              <a:buFontTx/>
              <a:buChar char="-"/>
            </a:pPr>
            <a:r>
              <a:rPr lang="ko-KR" altLang="en-US" sz="1900" b="1" spc="-150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각 </a:t>
            </a:r>
            <a:r>
              <a:rPr lang="ko-KR" altLang="en-US" sz="1900" b="1" spc="-150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자리의 수끼리 맞추어 적습니다</a:t>
            </a:r>
            <a:r>
              <a:rPr lang="en-US" altLang="ko-KR" sz="1900" b="1" spc="-150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xmlns="" id="{DEEB3194-430D-4A4E-8DEF-5B08710B8A7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96276" y="2302329"/>
            <a:ext cx="360000" cy="355000"/>
          </a:xfrm>
          <a:prstGeom prst="rect">
            <a:avLst/>
          </a:prstGeom>
        </p:spPr>
      </p:pic>
      <p:sp>
        <p:nvSpPr>
          <p:cNvPr id="46" name="직사각형 45"/>
          <p:cNvSpPr/>
          <p:nvPr/>
        </p:nvSpPr>
        <p:spPr bwMode="auto">
          <a:xfrm>
            <a:off x="409300" y="3081815"/>
            <a:ext cx="6487053" cy="1043717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342900" indent="-342900" algn="just">
              <a:spcBef>
                <a:spcPct val="50000"/>
              </a:spcBef>
              <a:buFontTx/>
              <a:buChar char="-"/>
            </a:pPr>
            <a:r>
              <a:rPr lang="ko-KR" altLang="en-US" sz="1900" b="1" spc="-150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일의 자리에서 </a:t>
            </a:r>
            <a:r>
              <a:rPr lang="ko-KR" altLang="en-US" sz="1900" b="1" spc="-150" dirty="0" err="1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받아올림이</a:t>
            </a:r>
            <a:r>
              <a:rPr lang="ko-KR" altLang="en-US" sz="1900" b="1" spc="-150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 있으면 십의 자리로</a:t>
            </a:r>
            <a:r>
              <a:rPr lang="en-US" altLang="ko-KR" sz="1900" b="1" spc="-150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900" b="1" spc="-150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십의 자리에서 </a:t>
            </a:r>
            <a:r>
              <a:rPr lang="ko-KR" altLang="en-US" sz="1900" b="1" spc="-150" dirty="0" err="1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받아올림이</a:t>
            </a:r>
            <a:r>
              <a:rPr lang="ko-KR" altLang="en-US" sz="1900" b="1" spc="-150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 있으면 백의 자리로</a:t>
            </a:r>
            <a:r>
              <a:rPr lang="en-US" altLang="ko-KR" sz="1900" b="1" spc="-150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900" b="1" spc="-150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백의 자리에서 </a:t>
            </a:r>
            <a:r>
              <a:rPr lang="ko-KR" altLang="en-US" sz="1900" b="1" spc="-150" dirty="0" err="1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받아올림이</a:t>
            </a:r>
            <a:r>
              <a:rPr lang="ko-KR" altLang="en-US" sz="1900" b="1" spc="-150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 있으면 천의 자리로 </a:t>
            </a:r>
            <a:r>
              <a:rPr lang="ko-KR" altLang="en-US" sz="1900" b="1" spc="-150" dirty="0" err="1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받아올림하여</a:t>
            </a:r>
            <a:r>
              <a:rPr lang="ko-KR" altLang="en-US" sz="1900" b="1" spc="-150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 계산합니다</a:t>
            </a:r>
            <a:r>
              <a:rPr lang="en-US" altLang="ko-KR" sz="1900" b="1" spc="-150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1900" b="1" spc="-150" dirty="0">
              <a:solidFill>
                <a:srgbClr val="0070C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xmlns="" id="{DEEB3194-430D-4A4E-8DEF-5B08710B8A7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28832" y="2960948"/>
            <a:ext cx="360000" cy="355000"/>
          </a:xfrm>
          <a:prstGeom prst="rect">
            <a:avLst/>
          </a:prstGeom>
        </p:spPr>
      </p:pic>
      <p:pic>
        <p:nvPicPr>
          <p:cNvPr id="48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048" y="2573794"/>
            <a:ext cx="344666" cy="276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9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048" y="3177516"/>
            <a:ext cx="344666" cy="276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2" name="타원 51"/>
          <p:cNvSpPr/>
          <p:nvPr/>
        </p:nvSpPr>
        <p:spPr>
          <a:xfrm>
            <a:off x="327478" y="2478167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3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20928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예 약물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정답 칸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클릭시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표출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답 칸 클릭하면 답 나타남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4" name="TextBox 43"/>
          <p:cNvSpPr txBox="1"/>
          <p:nvPr/>
        </p:nvSpPr>
        <p:spPr>
          <a:xfrm>
            <a:off x="389043" y="1556792"/>
            <a:ext cx="6519789" cy="67710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수 모형으로 계산했던 과정을 떠올리면서 세로 셈으로 계산하는 방법을 말해 보세요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389042" y="971436"/>
            <a:ext cx="662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800" spc="-150" dirty="0" smtClean="0">
                <a:latin typeface="맑은 고딕" pitchFamily="50" charset="-127"/>
                <a:ea typeface="맑은 고딕" pitchFamily="50" charset="-127"/>
              </a:rPr>
              <a:t>857 + 479</a:t>
            </a:r>
            <a:r>
              <a:rPr lang="ko-KR" altLang="en-US" sz="1800" spc="-150" dirty="0">
                <a:latin typeface="맑은 고딕" pitchFamily="50" charset="-127"/>
                <a:ea typeface="맑은 고딕" pitchFamily="50" charset="-127"/>
              </a:rPr>
              <a:t>를</a:t>
            </a:r>
            <a:r>
              <a:rPr lang="ko-KR" altLang="en-US" sz="1800" spc="-150" dirty="0" smtClean="0">
                <a:latin typeface="맑은 고딕" pitchFamily="50" charset="-127"/>
                <a:ea typeface="맑은 고딕" pitchFamily="50" charset="-127"/>
              </a:rPr>
              <a:t> 계산하는 방법을 알아봅시다</a:t>
            </a:r>
            <a:r>
              <a:rPr lang="en-US" altLang="ko-KR" sz="18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40" name="Picture 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696642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61874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5312" y="894492"/>
            <a:ext cx="6918956" cy="65527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TextBox 85"/>
          <p:cNvSpPr txBox="1"/>
          <p:nvPr/>
        </p:nvSpPr>
        <p:spPr>
          <a:xfrm>
            <a:off x="542835" y="1007440"/>
            <a:ext cx="662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800" spc="-150" dirty="0" smtClean="0">
                <a:latin typeface="맑은 고딕" pitchFamily="50" charset="-127"/>
                <a:ea typeface="맑은 고딕" pitchFamily="50" charset="-127"/>
              </a:rPr>
              <a:t>계산해 보세요</a:t>
            </a:r>
            <a:r>
              <a:rPr lang="en-US" altLang="ko-KR" sz="18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2669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혼자서도 척척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1]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전자저작물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(DVD)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아이콘 사용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각각 정답 칸 클릭 시 표출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- ‘817’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정답 칸 클릭 시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#2-1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나타남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- ‘1581’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정답 칸 클릭 시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#2-2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나타남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풀이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확인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팝업창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다음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슬라이드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답 칸 클릭하면 답 나타남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/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</a:tr>
            </a:tbl>
          </a:graphicData>
        </a:graphic>
      </p:graphicFrame>
      <p:pic>
        <p:nvPicPr>
          <p:cNvPr id="91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6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suh_h_0301_01_0405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_204_1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17" y="958637"/>
            <a:ext cx="533443" cy="4710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타원 30"/>
          <p:cNvSpPr/>
          <p:nvPr/>
        </p:nvSpPr>
        <p:spPr>
          <a:xfrm>
            <a:off x="14834" y="748440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2" name="Picture 1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0352" y="5273291"/>
            <a:ext cx="958428" cy="3210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3" name="타원 32"/>
          <p:cNvSpPr/>
          <p:nvPr/>
        </p:nvSpPr>
        <p:spPr>
          <a:xfrm>
            <a:off x="4732082" y="5109731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5725803" y="5098913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6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7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덧셈과 뺄셈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8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0405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덧셈을 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(3)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42" name="표 4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4855637"/>
              </p:ext>
            </p:extLst>
          </p:nvPr>
        </p:nvGraphicFramePr>
        <p:xfrm>
          <a:off x="1468246" y="3176972"/>
          <a:ext cx="1294108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3527"/>
                <a:gridCol w="323527"/>
                <a:gridCol w="323527"/>
                <a:gridCol w="323527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6</a:t>
                      </a:r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9</a:t>
                      </a:r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＋</a:t>
                      </a:r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8</a:t>
                      </a:r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44" name="표 4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0759778"/>
              </p:ext>
            </p:extLst>
          </p:nvPr>
        </p:nvGraphicFramePr>
        <p:xfrm>
          <a:off x="4184114" y="3176828"/>
          <a:ext cx="1294108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3527"/>
                <a:gridCol w="323527"/>
                <a:gridCol w="323527"/>
                <a:gridCol w="323527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8</a:t>
                      </a:r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9</a:t>
                      </a:r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＋</a:t>
                      </a:r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6</a:t>
                      </a:r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8</a:t>
                      </a:r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7</a:t>
                      </a:r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45" name="직사각형 44"/>
          <p:cNvSpPr/>
          <p:nvPr/>
        </p:nvSpPr>
        <p:spPr bwMode="auto">
          <a:xfrm>
            <a:off x="1792282" y="3999974"/>
            <a:ext cx="942825" cy="36513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900" b="1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8  1  7</a:t>
            </a:r>
            <a:endParaRPr kumimoji="1" lang="ko-KR" altLang="en-US" sz="1900" b="1" i="0" u="none" strike="noStrike" cap="none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6" name="직사각형 45"/>
          <p:cNvSpPr/>
          <p:nvPr/>
        </p:nvSpPr>
        <p:spPr bwMode="auto">
          <a:xfrm>
            <a:off x="4188665" y="3991608"/>
            <a:ext cx="1304609" cy="36513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900" b="1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rPr>
              <a:t>1  5  8  1</a:t>
            </a:r>
            <a:endParaRPr kumimoji="1" lang="ko-KR" altLang="en-US" sz="1900" b="1" i="0" u="none" strike="noStrike" cap="none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7" name="그림 46">
            <a:extLst>
              <a:ext uri="{FF2B5EF4-FFF2-40B4-BE49-F238E27FC236}">
                <a16:creationId xmlns="" xmlns:a16="http://schemas.microsoft.com/office/drawing/2014/main" id="{DEEB3194-430D-4A4E-8DEF-5B08710B8A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56718" y="3933056"/>
            <a:ext cx="360000" cy="355000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="" xmlns:a16="http://schemas.microsoft.com/office/drawing/2014/main" id="{DEEB3194-430D-4A4E-8DEF-5B08710B8A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84410" y="3933056"/>
            <a:ext cx="360000" cy="355000"/>
          </a:xfrm>
          <a:prstGeom prst="rect">
            <a:avLst/>
          </a:prstGeom>
        </p:spPr>
      </p:pic>
      <p:sp>
        <p:nvSpPr>
          <p:cNvPr id="37" name="TextBox 53"/>
          <p:cNvSpPr txBox="1"/>
          <p:nvPr/>
        </p:nvSpPr>
        <p:spPr>
          <a:xfrm>
            <a:off x="1072202" y="2153828"/>
            <a:ext cx="1872208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en-US" altLang="ko-KR" sz="1900" dirty="0" smtClean="0">
                <a:latin typeface="맑은 고딕" pitchFamily="50" charset="-127"/>
                <a:ea typeface="맑은 고딕" pitchFamily="50" charset="-127"/>
              </a:rPr>
              <a:t>275+638=</a:t>
            </a:r>
            <a:endParaRPr lang="ko-KR" altLang="en-US" sz="19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8" name="TextBox 53"/>
          <p:cNvSpPr txBox="1"/>
          <p:nvPr/>
        </p:nvSpPr>
        <p:spPr>
          <a:xfrm>
            <a:off x="3865608" y="2153827"/>
            <a:ext cx="1872208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en-US" altLang="ko-KR" sz="1900" dirty="0" smtClean="0">
                <a:latin typeface="맑은 고딕" pitchFamily="50" charset="-127"/>
                <a:ea typeface="맑은 고딕" pitchFamily="50" charset="-127"/>
              </a:rPr>
              <a:t>327+878=</a:t>
            </a:r>
            <a:endParaRPr lang="ko-KR" altLang="en-US" sz="19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9" name="직사각형 38"/>
          <p:cNvSpPr/>
          <p:nvPr/>
        </p:nvSpPr>
        <p:spPr bwMode="auto">
          <a:xfrm>
            <a:off x="2368346" y="2181553"/>
            <a:ext cx="660546" cy="36513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900" b="1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rPr>
              <a:t>913</a:t>
            </a:r>
            <a:endParaRPr kumimoji="1" lang="ko-KR" altLang="en-US" sz="1900" b="1" i="0" u="none" strike="noStrike" cap="none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0" name="그림 49">
            <a:extLst>
              <a:ext uri="{FF2B5EF4-FFF2-40B4-BE49-F238E27FC236}">
                <a16:creationId xmlns="" xmlns:a16="http://schemas.microsoft.com/office/drawing/2014/main" id="{DEEB3194-430D-4A4E-8DEF-5B08710B8A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48892" y="2009118"/>
            <a:ext cx="360000" cy="355000"/>
          </a:xfrm>
          <a:prstGeom prst="rect">
            <a:avLst/>
          </a:prstGeom>
        </p:spPr>
      </p:pic>
      <p:sp>
        <p:nvSpPr>
          <p:cNvPr id="51" name="직사각형 50"/>
          <p:cNvSpPr/>
          <p:nvPr/>
        </p:nvSpPr>
        <p:spPr bwMode="auto">
          <a:xfrm>
            <a:off x="5107994" y="2191683"/>
            <a:ext cx="766077" cy="36513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900" b="1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rPr>
              <a:t>1205</a:t>
            </a:r>
            <a:endParaRPr kumimoji="1" lang="ko-KR" altLang="en-US" sz="1900" b="1" i="0" u="none" strike="noStrike" cap="none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3" name="그림 52">
            <a:extLst>
              <a:ext uri="{FF2B5EF4-FFF2-40B4-BE49-F238E27FC236}">
                <a16:creationId xmlns="" xmlns:a16="http://schemas.microsoft.com/office/drawing/2014/main" id="{DEEB3194-430D-4A4E-8DEF-5B08710B8A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16156" y="2014183"/>
            <a:ext cx="360000" cy="355000"/>
          </a:xfrm>
          <a:prstGeom prst="rect">
            <a:avLst/>
          </a:prstGeom>
        </p:spPr>
      </p:pic>
      <p:sp>
        <p:nvSpPr>
          <p:cNvPr id="35" name="직사각형 34"/>
          <p:cNvSpPr/>
          <p:nvPr/>
        </p:nvSpPr>
        <p:spPr>
          <a:xfrm>
            <a:off x="2088797" y="2816387"/>
            <a:ext cx="385876" cy="366167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smtClean="0">
                <a:solidFill>
                  <a:schemeClr val="accent1"/>
                </a:solidFill>
              </a:rPr>
              <a:t>1</a:t>
            </a:r>
            <a:endParaRPr lang="ko-KR" altLang="en-US" sz="1600" b="1" dirty="0">
              <a:solidFill>
                <a:schemeClr val="accent1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1755194" y="2813588"/>
            <a:ext cx="385876" cy="366167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smtClean="0">
                <a:solidFill>
                  <a:schemeClr val="accent1"/>
                </a:solidFill>
              </a:rPr>
              <a:t>1</a:t>
            </a:r>
            <a:endParaRPr lang="ko-KR" altLang="en-US" sz="1600" b="1" dirty="0">
              <a:solidFill>
                <a:schemeClr val="accent1"/>
              </a:solidFill>
            </a:endParaRPr>
          </a:p>
        </p:txBody>
      </p:sp>
      <p:sp>
        <p:nvSpPr>
          <p:cNvPr id="3" name="타원 2"/>
          <p:cNvSpPr/>
          <p:nvPr/>
        </p:nvSpPr>
        <p:spPr>
          <a:xfrm>
            <a:off x="1689708" y="2889412"/>
            <a:ext cx="823150" cy="220115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/>
          <p:cNvSpPr/>
          <p:nvPr/>
        </p:nvSpPr>
        <p:spPr>
          <a:xfrm>
            <a:off x="4793834" y="2871317"/>
            <a:ext cx="385876" cy="366167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smtClean="0">
                <a:solidFill>
                  <a:schemeClr val="accent1"/>
                </a:solidFill>
              </a:rPr>
              <a:t>1</a:t>
            </a:r>
            <a:endParaRPr lang="ko-KR" altLang="en-US" sz="1600" b="1" dirty="0">
              <a:solidFill>
                <a:schemeClr val="accent1"/>
              </a:solidFill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4460231" y="2868518"/>
            <a:ext cx="385876" cy="366167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smtClean="0">
                <a:solidFill>
                  <a:schemeClr val="accent1"/>
                </a:solidFill>
              </a:rPr>
              <a:t>1</a:t>
            </a:r>
            <a:endParaRPr lang="ko-KR" altLang="en-US" sz="1600" b="1" dirty="0">
              <a:solidFill>
                <a:schemeClr val="accent1"/>
              </a:solidFill>
            </a:endParaRPr>
          </a:p>
        </p:txBody>
      </p:sp>
      <p:sp>
        <p:nvSpPr>
          <p:cNvPr id="54" name="타원 53"/>
          <p:cNvSpPr/>
          <p:nvPr/>
        </p:nvSpPr>
        <p:spPr>
          <a:xfrm>
            <a:off x="3995936" y="2868518"/>
            <a:ext cx="584570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#2-2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6" name="타원 55"/>
          <p:cNvSpPr/>
          <p:nvPr/>
        </p:nvSpPr>
        <p:spPr>
          <a:xfrm>
            <a:off x="4394745" y="2944342"/>
            <a:ext cx="823150" cy="220115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/>
          <p:cNvSpPr/>
          <p:nvPr/>
        </p:nvSpPr>
        <p:spPr>
          <a:xfrm>
            <a:off x="1290899" y="2813588"/>
            <a:ext cx="584570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#2-1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2249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5312" y="894492"/>
            <a:ext cx="6918956" cy="65527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/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</a:tr>
            </a:tbl>
          </a:graphicData>
        </a:graphic>
      </p:graphicFrame>
      <p:pic>
        <p:nvPicPr>
          <p:cNvPr id="91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17" y="958637"/>
            <a:ext cx="533443" cy="4710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" name="Picture 1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0352" y="5273291"/>
            <a:ext cx="958428" cy="3210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4" name="직각 삼각형 33"/>
          <p:cNvSpPr/>
          <p:nvPr/>
        </p:nvSpPr>
        <p:spPr>
          <a:xfrm flipH="1" flipV="1">
            <a:off x="5183802" y="5094694"/>
            <a:ext cx="195359" cy="188107"/>
          </a:xfrm>
          <a:prstGeom prst="rtTriangle">
            <a:avLst/>
          </a:prstGeom>
          <a:solidFill>
            <a:schemeClr val="accent4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5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9771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</a:pPr>
            <a:r>
              <a:rPr lang="en-US" altLang="ko-KR" sz="1000" b="1" dirty="0" smtClean="0">
                <a:latin typeface="맑은 고딕" pitchFamily="50" charset="-127"/>
                <a:ea typeface="맑은 고딕" pitchFamily="50" charset="-127"/>
              </a:rPr>
              <a:t>&lt; </a:t>
            </a:r>
            <a:r>
              <a:rPr lang="ko-KR" altLang="en-US" sz="1000" b="1" dirty="0" smtClean="0">
                <a:latin typeface="맑은 고딕" pitchFamily="50" charset="-127"/>
                <a:ea typeface="맑은 고딕" pitchFamily="50" charset="-127"/>
              </a:rPr>
              <a:t>풀이 확인 클릭 시 나타나는 화면</a:t>
            </a:r>
            <a:r>
              <a:rPr lang="en-US" altLang="ko-KR" sz="1000" b="1" dirty="0" smtClean="0">
                <a:latin typeface="맑은 고딕" pitchFamily="50" charset="-127"/>
                <a:ea typeface="맑은 고딕" pitchFamily="50" charset="-127"/>
              </a:rPr>
              <a:t>&gt;</a:t>
            </a:r>
          </a:p>
          <a:p>
            <a:pPr eaLnBrk="1" hangingPunct="1">
              <a:spcBef>
                <a:spcPts val="300"/>
              </a:spcBef>
            </a:pPr>
            <a:endParaRPr lang="en-US" altLang="ko-KR" sz="1000" b="1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5" name="직사각형 44"/>
          <p:cNvSpPr/>
          <p:nvPr/>
        </p:nvSpPr>
        <p:spPr bwMode="auto">
          <a:xfrm>
            <a:off x="2592295" y="4684050"/>
            <a:ext cx="942825" cy="36513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900" b="1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8  1  7</a:t>
            </a:r>
            <a:endParaRPr kumimoji="1" lang="ko-KR" altLang="en-US" sz="1900" b="1" i="0" u="none" strike="noStrike" cap="none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14662" y="3032956"/>
            <a:ext cx="6667165" cy="2061738"/>
          </a:xfrm>
          <a:prstGeom prst="rect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모서리가 둥근 직사각형 26"/>
          <p:cNvSpPr/>
          <p:nvPr/>
        </p:nvSpPr>
        <p:spPr>
          <a:xfrm>
            <a:off x="260395" y="2870938"/>
            <a:ext cx="561114" cy="324036"/>
          </a:xfrm>
          <a:prstGeom prst="roundRect">
            <a:avLst/>
          </a:prstGeom>
          <a:solidFill>
            <a:schemeClr val="accent4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풀이</a:t>
            </a:r>
            <a:endParaRPr lang="ko-KR" altLang="en-US" b="1" dirty="0">
              <a:solidFill>
                <a:srgbClr val="FFFF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7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suh_h_0301_01_0405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_204_1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8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9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덧셈과 뺄셈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0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0405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덧셈을 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(3)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542835" y="1007440"/>
            <a:ext cx="662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800" spc="-150" dirty="0" smtClean="0">
                <a:latin typeface="맑은 고딕" pitchFamily="50" charset="-127"/>
                <a:ea typeface="맑은 고딕" pitchFamily="50" charset="-127"/>
              </a:rPr>
              <a:t>계산해 보세요</a:t>
            </a:r>
            <a:r>
              <a:rPr lang="en-US" altLang="ko-KR" sz="18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57" name="직사각형 56"/>
          <p:cNvSpPr/>
          <p:nvPr/>
        </p:nvSpPr>
        <p:spPr>
          <a:xfrm>
            <a:off x="2057891" y="3204428"/>
            <a:ext cx="385876" cy="366167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smtClean="0">
                <a:solidFill>
                  <a:schemeClr val="accent2"/>
                </a:solidFill>
              </a:rPr>
              <a:t>1</a:t>
            </a:r>
            <a:endParaRPr lang="ko-KR" altLang="en-US" sz="1600" b="1" dirty="0">
              <a:solidFill>
                <a:schemeClr val="accent2"/>
              </a:solidFill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1624384" y="3204428"/>
            <a:ext cx="385876" cy="366167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smtClean="0">
                <a:solidFill>
                  <a:schemeClr val="accent1"/>
                </a:solidFill>
              </a:rPr>
              <a:t>1</a:t>
            </a:r>
            <a:endParaRPr lang="ko-KR" altLang="en-US" sz="1600" b="1" dirty="0">
              <a:solidFill>
                <a:schemeClr val="accent1"/>
              </a:solidFill>
            </a:endParaRPr>
          </a:p>
        </p:txBody>
      </p:sp>
      <p:graphicFrame>
        <p:nvGraphicFramePr>
          <p:cNvPr id="60" name="표 5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473302"/>
              </p:ext>
            </p:extLst>
          </p:nvPr>
        </p:nvGraphicFramePr>
        <p:xfrm>
          <a:off x="1138202" y="3601610"/>
          <a:ext cx="1746324" cy="13035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6581"/>
                <a:gridCol w="436581"/>
                <a:gridCol w="436581"/>
                <a:gridCol w="436581"/>
              </a:tblGrid>
              <a:tr h="434518">
                <a:tc>
                  <a:txBody>
                    <a:bodyPr/>
                    <a:lstStyle/>
                    <a:p>
                      <a:pPr algn="ctr" latinLnBrk="1"/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0" dirty="0" smtClean="0">
                          <a:solidFill>
                            <a:srgbClr val="3366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lang="ko-KR" altLang="en-US" sz="1900" b="0" dirty="0">
                        <a:solidFill>
                          <a:srgbClr val="3366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0" dirty="0" smtClean="0">
                          <a:solidFill>
                            <a:schemeClr val="accent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7</a:t>
                      </a:r>
                      <a:endParaRPr lang="ko-KR" altLang="en-US" sz="1900" b="0" dirty="0">
                        <a:solidFill>
                          <a:schemeClr val="accent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0" dirty="0" smtClean="0">
                          <a:solidFill>
                            <a:schemeClr val="accent2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lang="ko-KR" altLang="en-US" sz="1900" b="0" dirty="0">
                        <a:solidFill>
                          <a:schemeClr val="accent2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4345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＋</a:t>
                      </a:r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0" dirty="0" smtClean="0">
                          <a:solidFill>
                            <a:srgbClr val="3366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6</a:t>
                      </a:r>
                      <a:endParaRPr lang="ko-KR" altLang="en-US" sz="1900" b="0" dirty="0">
                        <a:solidFill>
                          <a:srgbClr val="3366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0" dirty="0" smtClean="0">
                          <a:solidFill>
                            <a:schemeClr val="accent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lang="ko-KR" altLang="en-US" sz="1900" b="0" dirty="0">
                        <a:solidFill>
                          <a:schemeClr val="accent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0" dirty="0" smtClean="0">
                          <a:solidFill>
                            <a:schemeClr val="accent2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8</a:t>
                      </a:r>
                      <a:endParaRPr lang="ko-KR" altLang="en-US" sz="1900" b="0" dirty="0">
                        <a:solidFill>
                          <a:schemeClr val="accent2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434518">
                <a:tc>
                  <a:txBody>
                    <a:bodyPr/>
                    <a:lstStyle/>
                    <a:p>
                      <a:pPr algn="ctr" latinLnBrk="1"/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9</a:t>
                      </a:r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61" name="직사각형 60"/>
          <p:cNvSpPr/>
          <p:nvPr/>
        </p:nvSpPr>
        <p:spPr>
          <a:xfrm>
            <a:off x="4825485" y="3195800"/>
            <a:ext cx="385876" cy="366167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smtClean="0">
                <a:solidFill>
                  <a:schemeClr val="accent2"/>
                </a:solidFill>
              </a:rPr>
              <a:t>1</a:t>
            </a:r>
            <a:endParaRPr lang="ko-KR" altLang="en-US" sz="1600" b="1" dirty="0">
              <a:solidFill>
                <a:schemeClr val="accent2"/>
              </a:solidFill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4391978" y="3195800"/>
            <a:ext cx="385876" cy="366167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smtClean="0">
                <a:solidFill>
                  <a:schemeClr val="accent1"/>
                </a:solidFill>
              </a:rPr>
              <a:t>1</a:t>
            </a:r>
            <a:endParaRPr lang="ko-KR" altLang="en-US" sz="1600" b="1" dirty="0">
              <a:solidFill>
                <a:schemeClr val="accent1"/>
              </a:solidFill>
            </a:endParaRPr>
          </a:p>
        </p:txBody>
      </p:sp>
      <p:graphicFrame>
        <p:nvGraphicFramePr>
          <p:cNvPr id="74" name="표 7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1952764"/>
              </p:ext>
            </p:extLst>
          </p:nvPr>
        </p:nvGraphicFramePr>
        <p:xfrm>
          <a:off x="3905796" y="3592982"/>
          <a:ext cx="1746324" cy="13035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6581"/>
                <a:gridCol w="436581"/>
                <a:gridCol w="436581"/>
                <a:gridCol w="436581"/>
              </a:tblGrid>
              <a:tr h="434518">
                <a:tc>
                  <a:txBody>
                    <a:bodyPr/>
                    <a:lstStyle/>
                    <a:p>
                      <a:pPr algn="ctr" latinLnBrk="1"/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0" dirty="0" smtClean="0">
                          <a:solidFill>
                            <a:srgbClr val="3366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lang="ko-KR" altLang="en-US" sz="1900" b="0" dirty="0">
                        <a:solidFill>
                          <a:srgbClr val="3366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0" dirty="0" smtClean="0">
                          <a:solidFill>
                            <a:schemeClr val="accent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lang="ko-KR" altLang="en-US" sz="1900" b="0" dirty="0">
                        <a:solidFill>
                          <a:schemeClr val="accent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0" dirty="0" smtClean="0">
                          <a:solidFill>
                            <a:schemeClr val="accent2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7</a:t>
                      </a:r>
                      <a:endParaRPr lang="ko-KR" altLang="en-US" sz="1900" b="0" dirty="0">
                        <a:solidFill>
                          <a:schemeClr val="accent2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4345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＋</a:t>
                      </a:r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0" dirty="0" smtClean="0">
                          <a:solidFill>
                            <a:srgbClr val="3366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8</a:t>
                      </a:r>
                      <a:endParaRPr lang="ko-KR" altLang="en-US" sz="1900" b="0" dirty="0">
                        <a:solidFill>
                          <a:srgbClr val="3366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0" dirty="0" smtClean="0">
                          <a:solidFill>
                            <a:schemeClr val="accent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7</a:t>
                      </a:r>
                      <a:endParaRPr lang="ko-KR" altLang="en-US" sz="1900" b="0" dirty="0">
                        <a:solidFill>
                          <a:schemeClr val="accent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0" dirty="0" smtClean="0">
                          <a:solidFill>
                            <a:schemeClr val="accent2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8</a:t>
                      </a:r>
                      <a:endParaRPr lang="ko-KR" altLang="en-US" sz="1900" b="0" dirty="0">
                        <a:solidFill>
                          <a:schemeClr val="accent2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4345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0</a:t>
                      </a:r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75" name="TextBox 53"/>
          <p:cNvSpPr txBox="1"/>
          <p:nvPr/>
        </p:nvSpPr>
        <p:spPr>
          <a:xfrm>
            <a:off x="1072202" y="2153828"/>
            <a:ext cx="1872208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en-US" altLang="ko-KR" sz="1900" dirty="0" smtClean="0">
                <a:latin typeface="맑은 고딕" pitchFamily="50" charset="-127"/>
                <a:ea typeface="맑은 고딕" pitchFamily="50" charset="-127"/>
              </a:rPr>
              <a:t>275+638=</a:t>
            </a:r>
            <a:endParaRPr lang="ko-KR" altLang="en-US" sz="19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6" name="TextBox 53"/>
          <p:cNvSpPr txBox="1"/>
          <p:nvPr/>
        </p:nvSpPr>
        <p:spPr>
          <a:xfrm>
            <a:off x="3865608" y="2153827"/>
            <a:ext cx="1872208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en-US" altLang="ko-KR" sz="1900" dirty="0" smtClean="0">
                <a:latin typeface="맑은 고딕" pitchFamily="50" charset="-127"/>
                <a:ea typeface="맑은 고딕" pitchFamily="50" charset="-127"/>
              </a:rPr>
              <a:t>327+878=</a:t>
            </a:r>
            <a:endParaRPr lang="ko-KR" altLang="en-US" sz="19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2" name="직사각형 81"/>
          <p:cNvSpPr/>
          <p:nvPr/>
        </p:nvSpPr>
        <p:spPr bwMode="auto">
          <a:xfrm>
            <a:off x="2368346" y="2181553"/>
            <a:ext cx="660546" cy="36513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900" b="1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rPr>
              <a:t>913</a:t>
            </a:r>
            <a:endParaRPr kumimoji="1" lang="ko-KR" altLang="en-US" sz="1900" b="1" i="0" u="none" strike="noStrike" cap="none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4" name="직사각형 83"/>
          <p:cNvSpPr/>
          <p:nvPr/>
        </p:nvSpPr>
        <p:spPr bwMode="auto">
          <a:xfrm>
            <a:off x="5107994" y="2191683"/>
            <a:ext cx="766077" cy="36513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900" b="1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rPr>
              <a:t>1205</a:t>
            </a:r>
            <a:endParaRPr kumimoji="1" lang="ko-KR" altLang="en-US" sz="1900" b="1" i="0" u="none" strike="noStrike" cap="none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4392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43242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기존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개발물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활용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>
              <a:spcBef>
                <a:spcPts val="300"/>
              </a:spcBef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  <a:hlinkClick r:id="rId2"/>
              </a:rPr>
              <a:t>https://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  <a:hlinkClick r:id="rId2"/>
              </a:rPr>
              <a:t>cdata2.tsherpa.co.kr/tsherpa/MultiMedia/Flash/2020/curri/index.html?flashxmlnum=yuni4856&amp;classa=A8-C1-31-MM-MM-04-02-03-0-0-0-0&amp;classno=MM_31_04/suh_0301_01_0003/suh_0301_01_0003_204_1.html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대발문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영역 텍스트 색 검정으로 변경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>
              <a:spcBef>
                <a:spcPts val="300"/>
              </a:spcBef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텍스트 변경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받아올림이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두 번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세 번 있는 세 자리 수끼리의 덧셈을 해 봅시다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예시를 교과서에 나오는 수로 변경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eaLnBrk="1" hangingPunct="1">
              <a:spcBef>
                <a:spcPts val="300"/>
              </a:spcBef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569</a:t>
            </a:r>
            <a:endParaRPr lang="en-US" altLang="ko-KR" sz="1000" dirty="0">
              <a:latin typeface="맑은 고딕" pitchFamily="50" charset="-127"/>
              <a:ea typeface="맑은 고딕" pitchFamily="50" charset="-127"/>
              <a:sym typeface="Wingdings" panose="05000000000000000000" pitchFamily="2" charset="2"/>
            </a:endParaRPr>
          </a:p>
          <a:p>
            <a:pPr eaLnBrk="1" hangingPunct="1">
              <a:spcBef>
                <a:spcPts val="300"/>
              </a:spcBef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4. 248</a:t>
            </a:r>
            <a:endParaRPr lang="en-US" altLang="ko-KR" sz="1000" dirty="0">
              <a:latin typeface="맑은 고딕" pitchFamily="50" charset="-127"/>
              <a:ea typeface="맑은 고딕" pitchFamily="50" charset="-127"/>
              <a:sym typeface="Wingdings" panose="05000000000000000000" pitchFamily="2" charset="2"/>
            </a:endParaRPr>
          </a:p>
          <a:p>
            <a:pPr eaLnBrk="1" hangingPunct="1">
              <a:spcBef>
                <a:spcPts val="300"/>
              </a:spcBef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5. 275</a:t>
            </a:r>
            <a:endParaRPr lang="en-US" altLang="ko-KR" sz="1000" dirty="0">
              <a:latin typeface="맑은 고딕" pitchFamily="50" charset="-127"/>
              <a:ea typeface="맑은 고딕" pitchFamily="50" charset="-127"/>
              <a:sym typeface="Wingdings" panose="05000000000000000000" pitchFamily="2" charset="2"/>
            </a:endParaRPr>
          </a:p>
          <a:p>
            <a:pPr eaLnBrk="1" hangingPunct="1">
              <a:spcBef>
                <a:spcPts val="300"/>
              </a:spcBef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6. 638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l="50000" t="8701" r="782" b="39500"/>
          <a:stretch/>
        </p:blipFill>
        <p:spPr>
          <a:xfrm>
            <a:off x="107504" y="1124744"/>
            <a:ext cx="6748145" cy="3994902"/>
          </a:xfrm>
          <a:prstGeom prst="rect">
            <a:avLst/>
          </a:prstGeom>
        </p:spPr>
      </p:pic>
      <p:sp>
        <p:nvSpPr>
          <p:cNvPr id="37" name="타원 36"/>
          <p:cNvSpPr/>
          <p:nvPr/>
        </p:nvSpPr>
        <p:spPr>
          <a:xfrm>
            <a:off x="35048" y="953275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863600" y="2204424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863600" y="2922908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2519772" y="3068960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#5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4010025" y="3068960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#6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715331" y="1097655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9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suh_h_0301_01_0405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_204_2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덧셈과 뺄셈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0405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덧셈을 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(3)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67113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5312" y="894492"/>
            <a:ext cx="6918956" cy="65527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80" y="972311"/>
            <a:ext cx="527855" cy="4044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" name="TextBox 85"/>
          <p:cNvSpPr txBox="1"/>
          <p:nvPr/>
        </p:nvSpPr>
        <p:spPr>
          <a:xfrm>
            <a:off x="542835" y="1007440"/>
            <a:ext cx="662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800" spc="-150" dirty="0" smtClean="0">
                <a:latin typeface="맑은 고딕" pitchFamily="50" charset="-127"/>
                <a:ea typeface="맑은 고딕" pitchFamily="50" charset="-127"/>
              </a:rPr>
              <a:t>1</a:t>
            </a:r>
            <a:r>
              <a:rPr lang="ko-KR" altLang="en-US" sz="1800" spc="-150" dirty="0" smtClean="0">
                <a:latin typeface="맑은 고딕" pitchFamily="50" charset="-127"/>
                <a:ea typeface="맑은 고딕" pitchFamily="50" charset="-127"/>
              </a:rPr>
              <a:t>년 동안 받은 칭찬 </a:t>
            </a:r>
            <a:r>
              <a:rPr lang="ko-KR" altLang="en-US" sz="1800" spc="-150" dirty="0" err="1" smtClean="0">
                <a:latin typeface="맑은 고딕" pitchFamily="50" charset="-127"/>
                <a:ea typeface="맑은 고딕" pitchFamily="50" charset="-127"/>
              </a:rPr>
              <a:t>붙임딱지의</a:t>
            </a:r>
            <a:r>
              <a:rPr lang="ko-KR" altLang="en-US" sz="1800" spc="-150" dirty="0" smtClean="0">
                <a:latin typeface="맑은 고딕" pitchFamily="50" charset="-127"/>
                <a:ea typeface="맑은 고딕" pitchFamily="50" charset="-127"/>
              </a:rPr>
              <a:t> 개수를 구해 보세요</a:t>
            </a:r>
            <a:r>
              <a:rPr lang="en-US" altLang="ko-KR" sz="18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2862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혼자서도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척척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2]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전자저작물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(DVD)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아이콘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사용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이미지에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텍스트는 지우고 새로 쓰기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말풍선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소스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이용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말풍선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안에 텍스트 삽입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지니캐릭터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사용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풀이 확인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팝업창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슬라이드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답 칸 클릭하면 답 나타남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eaLnBrk="1" hangingPunct="1"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91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0" name="타원 39"/>
          <p:cNvSpPr/>
          <p:nvPr/>
        </p:nvSpPr>
        <p:spPr>
          <a:xfrm>
            <a:off x="14834" y="748440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1" name="Picture 1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0352" y="5273291"/>
            <a:ext cx="958428" cy="3210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2" name="타원 41"/>
          <p:cNvSpPr/>
          <p:nvPr/>
        </p:nvSpPr>
        <p:spPr>
          <a:xfrm>
            <a:off x="4732082" y="5109731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5725803" y="5098913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4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suh_h_0301_01_0405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_205_1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4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5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덧셈과 뺄셈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6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0405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덧셈을 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(3)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2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/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7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2256516"/>
              </p:ext>
            </p:extLst>
          </p:nvPr>
        </p:nvGraphicFramePr>
        <p:xfrm>
          <a:off x="115384" y="6129300"/>
          <a:ext cx="6688864" cy="304800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1_3_8_01.png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한대희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3-1 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지도서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\app\resource\contents\lesson01\ops\1\images\1_3</a:t>
                      </a: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36" name="직사각형 35"/>
          <p:cNvSpPr/>
          <p:nvPr/>
        </p:nvSpPr>
        <p:spPr bwMode="auto">
          <a:xfrm>
            <a:off x="4716707" y="4733783"/>
            <a:ext cx="660546" cy="36513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900" b="1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rPr>
              <a:t>1331</a:t>
            </a:r>
            <a:endParaRPr kumimoji="1" lang="ko-KR" altLang="en-US" sz="1900" b="1" i="0" u="none" strike="noStrike" cap="none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7" name="그림 36">
            <a:extLst>
              <a:ext uri="{FF2B5EF4-FFF2-40B4-BE49-F238E27FC236}">
                <a16:creationId xmlns="" xmlns:a16="http://schemas.microsoft.com/office/drawing/2014/main" id="{DEEB3194-430D-4A4E-8DEF-5B08710B8A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7253" y="4561348"/>
            <a:ext cx="360000" cy="355000"/>
          </a:xfrm>
          <a:prstGeom prst="rect">
            <a:avLst/>
          </a:prstGeom>
        </p:spPr>
      </p:pic>
      <p:sp>
        <p:nvSpPr>
          <p:cNvPr id="38" name="TextBox 53"/>
          <p:cNvSpPr txBox="1"/>
          <p:nvPr/>
        </p:nvSpPr>
        <p:spPr>
          <a:xfrm>
            <a:off x="5381541" y="4778863"/>
            <a:ext cx="364384" cy="2923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1900" smtClean="0">
                <a:latin typeface="맑은 고딕" pitchFamily="50" charset="-127"/>
                <a:ea typeface="맑은 고딕" pitchFamily="50" charset="-127"/>
              </a:rPr>
              <a:t>개</a:t>
            </a:r>
            <a:endParaRPr lang="ko-KR" altLang="en-US" sz="190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0243" name="Picture 3" descr="C:\Users\DB400SCA\Desktop\한대희 3-1 지도서\app\resource\contents\lesson01\ops\1\images\1_3\1_3_8_01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937" y="1846461"/>
            <a:ext cx="5688632" cy="2514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003" y="3461218"/>
            <a:ext cx="1005568" cy="1005568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6892" y="3461218"/>
            <a:ext cx="1005568" cy="1005568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타원형 설명선 5"/>
          <p:cNvSpPr/>
          <p:nvPr/>
        </p:nvSpPr>
        <p:spPr>
          <a:xfrm>
            <a:off x="247570" y="2272845"/>
            <a:ext cx="1389093" cy="1089119"/>
          </a:xfrm>
          <a:prstGeom prst="wedgeEllipseCallout">
            <a:avLst>
              <a:gd name="adj1" fmla="val -15191"/>
              <a:gd name="adj2" fmla="val 58502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타원형 설명선 50"/>
          <p:cNvSpPr/>
          <p:nvPr/>
        </p:nvSpPr>
        <p:spPr>
          <a:xfrm>
            <a:off x="5451159" y="2372099"/>
            <a:ext cx="1389093" cy="1089119"/>
          </a:xfrm>
          <a:prstGeom prst="wedgeEllipseCallout">
            <a:avLst>
              <a:gd name="adj1" fmla="val -15191"/>
              <a:gd name="adj2" fmla="val 58502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타원 51"/>
          <p:cNvSpPr/>
          <p:nvPr/>
        </p:nvSpPr>
        <p:spPr>
          <a:xfrm>
            <a:off x="5228781" y="2528900"/>
            <a:ext cx="1836204" cy="79208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50" dirty="0">
                <a:latin typeface="맑은 고딕" pitchFamily="50" charset="-127"/>
                <a:ea typeface="맑은 고딕" pitchFamily="50" charset="-127"/>
              </a:rPr>
              <a:t>우리 반이 </a:t>
            </a:r>
            <a:r>
              <a:rPr lang="en-US" altLang="ko-KR" sz="1050" dirty="0">
                <a:latin typeface="맑은 고딕" pitchFamily="50" charset="-127"/>
                <a:ea typeface="맑은 고딕" pitchFamily="50" charset="-127"/>
              </a:rPr>
              <a:t>1</a:t>
            </a:r>
            <a:r>
              <a:rPr lang="ko-KR" altLang="en-US" sz="1050" dirty="0">
                <a:latin typeface="맑은 고딕" pitchFamily="50" charset="-127"/>
                <a:ea typeface="맑은 고딕" pitchFamily="50" charset="-127"/>
              </a:rPr>
              <a:t>년 동안 받은 칭찬 </a:t>
            </a:r>
            <a:r>
              <a:rPr lang="ko-KR" altLang="en-US" sz="1050" dirty="0" err="1" smtClean="0">
                <a:latin typeface="맑은 고딕" pitchFamily="50" charset="-127"/>
                <a:ea typeface="맑은 고딕" pitchFamily="50" charset="-127"/>
              </a:rPr>
              <a:t>붙임딱지는</a:t>
            </a:r>
            <a:r>
              <a:rPr lang="ko-KR" altLang="en-US" sz="105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50" dirty="0">
                <a:latin typeface="맑은 고딕" pitchFamily="50" charset="-127"/>
                <a:ea typeface="맑은 고딕" pitchFamily="50" charset="-127"/>
              </a:rPr>
              <a:t>모두 몇 개인 거지</a:t>
            </a:r>
            <a:r>
              <a:rPr lang="en-US" altLang="ko-KR" sz="1050" dirty="0">
                <a:latin typeface="맑은 고딕" pitchFamily="50" charset="-127"/>
                <a:ea typeface="맑은 고딕" pitchFamily="50" charset="-127"/>
              </a:rPr>
              <a:t>?</a:t>
            </a:r>
            <a:endParaRPr lang="ko-KR" altLang="en-US" sz="105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3" name="타원 52"/>
          <p:cNvSpPr/>
          <p:nvPr/>
        </p:nvSpPr>
        <p:spPr>
          <a:xfrm>
            <a:off x="71500" y="2295346"/>
            <a:ext cx="1721672" cy="104411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50" dirty="0" smtClean="0">
                <a:latin typeface="맑은 고딕" pitchFamily="50" charset="-127"/>
                <a:ea typeface="맑은 고딕" pitchFamily="50" charset="-127"/>
              </a:rPr>
              <a:t>우리 반은</a:t>
            </a:r>
            <a:endParaRPr lang="en-US" altLang="ko-KR" sz="1050" dirty="0" smtClean="0"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lang="ko-KR" altLang="en-US" sz="1050" dirty="0" smtClean="0">
                <a:latin typeface="맑은 고딕" pitchFamily="50" charset="-127"/>
                <a:ea typeface="맑은 고딕" pitchFamily="50" charset="-127"/>
              </a:rPr>
              <a:t>칭찬 </a:t>
            </a:r>
            <a:r>
              <a:rPr lang="ko-KR" altLang="en-US" sz="1050" dirty="0" err="1" smtClean="0">
                <a:latin typeface="맑은 고딕" pitchFamily="50" charset="-127"/>
                <a:ea typeface="맑은 고딕" pitchFamily="50" charset="-127"/>
              </a:rPr>
              <a:t>붙임딱지를</a:t>
            </a:r>
            <a:endParaRPr lang="en-US" altLang="ko-KR" sz="1050" dirty="0" smtClean="0"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lang="en-US" altLang="ko-KR" sz="1050" dirty="0" smtClean="0">
                <a:latin typeface="맑은 고딕" pitchFamily="50" charset="-127"/>
                <a:ea typeface="맑은 고딕" pitchFamily="50" charset="-127"/>
              </a:rPr>
              <a:t>1</a:t>
            </a:r>
            <a:r>
              <a:rPr lang="ko-KR" altLang="en-US" sz="1050" dirty="0" smtClean="0">
                <a:latin typeface="맑은 고딕" pitchFamily="50" charset="-127"/>
                <a:ea typeface="맑은 고딕" pitchFamily="50" charset="-127"/>
              </a:rPr>
              <a:t>학기에는 </a:t>
            </a:r>
            <a:r>
              <a:rPr lang="en-US" altLang="ko-KR" sz="1050" dirty="0" smtClean="0">
                <a:latin typeface="맑은 고딕" pitchFamily="50" charset="-127"/>
                <a:ea typeface="맑은 고딕" pitchFamily="50" charset="-127"/>
              </a:rPr>
              <a:t>745</a:t>
            </a:r>
            <a:r>
              <a:rPr lang="ko-KR" altLang="en-US" sz="1050" dirty="0" smtClean="0">
                <a:latin typeface="맑은 고딕" pitchFamily="50" charset="-127"/>
                <a:ea typeface="맑은 고딕" pitchFamily="50" charset="-127"/>
              </a:rPr>
              <a:t>개</a:t>
            </a:r>
            <a:r>
              <a:rPr lang="en-US" altLang="ko-KR" sz="1050" dirty="0" smtClean="0">
                <a:latin typeface="맑은 고딕" pitchFamily="50" charset="-127"/>
                <a:ea typeface="맑은 고딕" pitchFamily="50" charset="-127"/>
              </a:rPr>
              <a:t>,</a:t>
            </a:r>
          </a:p>
          <a:p>
            <a:pPr algn="ctr"/>
            <a:r>
              <a:rPr lang="en-US" altLang="ko-KR" sz="1050" dirty="0" smtClean="0"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ko-KR" altLang="en-US" sz="1050" dirty="0" smtClean="0">
                <a:latin typeface="맑은 고딕" pitchFamily="50" charset="-127"/>
                <a:ea typeface="맑은 고딕" pitchFamily="50" charset="-127"/>
              </a:rPr>
              <a:t>학기에는 </a:t>
            </a:r>
            <a:r>
              <a:rPr lang="en-US" altLang="ko-KR" sz="1050" dirty="0" smtClean="0">
                <a:latin typeface="맑은 고딕" pitchFamily="50" charset="-127"/>
                <a:ea typeface="맑은 고딕" pitchFamily="50" charset="-127"/>
              </a:rPr>
              <a:t>586</a:t>
            </a:r>
            <a:r>
              <a:rPr lang="ko-KR" altLang="en-US" sz="1050" dirty="0" smtClean="0">
                <a:latin typeface="맑은 고딕" pitchFamily="50" charset="-127"/>
                <a:ea typeface="맑은 고딕" pitchFamily="50" charset="-127"/>
              </a:rPr>
              <a:t>개를 받았네</a:t>
            </a:r>
            <a:r>
              <a:rPr lang="en-US" altLang="ko-KR" sz="105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105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4" name="Picture 3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4711861"/>
            <a:ext cx="440882" cy="3978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5" name="Picture 4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5274" y="4717238"/>
            <a:ext cx="457013" cy="3924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6" name="직사각형 55"/>
          <p:cNvSpPr/>
          <p:nvPr/>
        </p:nvSpPr>
        <p:spPr bwMode="auto">
          <a:xfrm>
            <a:off x="1734235" y="4742491"/>
            <a:ext cx="2219574" cy="36513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900" b="1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rPr>
              <a:t>745+586=1331</a:t>
            </a:r>
            <a:endParaRPr kumimoji="1" lang="ko-KR" altLang="en-US" sz="1900" b="1" i="0" u="none" strike="noStrike" cap="none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7" name="타원 56"/>
          <p:cNvSpPr/>
          <p:nvPr/>
        </p:nvSpPr>
        <p:spPr>
          <a:xfrm>
            <a:off x="542835" y="1704287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60" name="그림 59">
            <a:extLst>
              <a:ext uri="{FF2B5EF4-FFF2-40B4-BE49-F238E27FC236}">
                <a16:creationId xmlns="" xmlns:a16="http://schemas.microsoft.com/office/drawing/2014/main" id="{DEEB3194-430D-4A4E-8DEF-5B08710B8A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3809" y="4572420"/>
            <a:ext cx="360000" cy="35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329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직사각형 32"/>
          <p:cNvSpPr/>
          <p:nvPr/>
        </p:nvSpPr>
        <p:spPr bwMode="auto">
          <a:xfrm>
            <a:off x="4716707" y="4733783"/>
            <a:ext cx="660546" cy="36513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900" b="1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rPr>
              <a:t>1331</a:t>
            </a:r>
            <a:endParaRPr kumimoji="1" lang="ko-KR" altLang="en-US" sz="1900" b="1" i="0" u="none" strike="noStrike" cap="none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4" name="그림 33">
            <a:extLst>
              <a:ext uri="{FF2B5EF4-FFF2-40B4-BE49-F238E27FC236}">
                <a16:creationId xmlns="" xmlns:a16="http://schemas.microsoft.com/office/drawing/2014/main" id="{DEEB3194-430D-4A4E-8DEF-5B08710B8A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7253" y="4561348"/>
            <a:ext cx="360000" cy="355000"/>
          </a:xfrm>
          <a:prstGeom prst="rect">
            <a:avLst/>
          </a:prstGeom>
        </p:spPr>
      </p:pic>
      <p:sp>
        <p:nvSpPr>
          <p:cNvPr id="35" name="TextBox 53"/>
          <p:cNvSpPr txBox="1"/>
          <p:nvPr/>
        </p:nvSpPr>
        <p:spPr>
          <a:xfrm>
            <a:off x="5381541" y="4778863"/>
            <a:ext cx="364384" cy="2923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1900" smtClean="0">
                <a:latin typeface="맑은 고딕" pitchFamily="50" charset="-127"/>
                <a:ea typeface="맑은 고딕" pitchFamily="50" charset="-127"/>
              </a:rPr>
              <a:t>개</a:t>
            </a:r>
            <a:endParaRPr lang="ko-KR" altLang="en-US" sz="190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6" name="Picture 3" descr="C:\Users\DB400SCA\Desktop\한대희 3-1 지도서\app\resource\contents\lesson01\ops\1\images\1_3\1_3_8_0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937" y="1846461"/>
            <a:ext cx="5688632" cy="2514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003" y="3461218"/>
            <a:ext cx="1005568" cy="1005568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6892" y="3461218"/>
            <a:ext cx="1005568" cy="1005568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" name="타원형 설명선 38"/>
          <p:cNvSpPr/>
          <p:nvPr/>
        </p:nvSpPr>
        <p:spPr>
          <a:xfrm>
            <a:off x="247570" y="2272845"/>
            <a:ext cx="1389093" cy="1089119"/>
          </a:xfrm>
          <a:prstGeom prst="wedgeEllipseCallout">
            <a:avLst>
              <a:gd name="adj1" fmla="val -15191"/>
              <a:gd name="adj2" fmla="val 58502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타원형 설명선 49"/>
          <p:cNvSpPr/>
          <p:nvPr/>
        </p:nvSpPr>
        <p:spPr>
          <a:xfrm>
            <a:off x="5451159" y="2372099"/>
            <a:ext cx="1389093" cy="1089119"/>
          </a:xfrm>
          <a:prstGeom prst="wedgeEllipseCallout">
            <a:avLst>
              <a:gd name="adj1" fmla="val -15191"/>
              <a:gd name="adj2" fmla="val 58502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타원 50"/>
          <p:cNvSpPr/>
          <p:nvPr/>
        </p:nvSpPr>
        <p:spPr>
          <a:xfrm>
            <a:off x="5228781" y="2528900"/>
            <a:ext cx="1836204" cy="79208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50" dirty="0">
                <a:latin typeface="맑은 고딕" pitchFamily="50" charset="-127"/>
                <a:ea typeface="맑은 고딕" pitchFamily="50" charset="-127"/>
              </a:rPr>
              <a:t>우리 반이 </a:t>
            </a:r>
            <a:r>
              <a:rPr lang="en-US" altLang="ko-KR" sz="1050" dirty="0">
                <a:latin typeface="맑은 고딕" pitchFamily="50" charset="-127"/>
                <a:ea typeface="맑은 고딕" pitchFamily="50" charset="-127"/>
              </a:rPr>
              <a:t>1</a:t>
            </a:r>
            <a:r>
              <a:rPr lang="ko-KR" altLang="en-US" sz="1050" dirty="0">
                <a:latin typeface="맑은 고딕" pitchFamily="50" charset="-127"/>
                <a:ea typeface="맑은 고딕" pitchFamily="50" charset="-127"/>
              </a:rPr>
              <a:t>년 동안 받은 칭찬 </a:t>
            </a:r>
            <a:r>
              <a:rPr lang="ko-KR" altLang="en-US" sz="1050" dirty="0" err="1" smtClean="0">
                <a:latin typeface="맑은 고딕" pitchFamily="50" charset="-127"/>
                <a:ea typeface="맑은 고딕" pitchFamily="50" charset="-127"/>
              </a:rPr>
              <a:t>붙임딱지는</a:t>
            </a:r>
            <a:r>
              <a:rPr lang="ko-KR" altLang="en-US" sz="105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50" dirty="0">
                <a:latin typeface="맑은 고딕" pitchFamily="50" charset="-127"/>
                <a:ea typeface="맑은 고딕" pitchFamily="50" charset="-127"/>
              </a:rPr>
              <a:t>모두 몇 개인 거지</a:t>
            </a:r>
            <a:r>
              <a:rPr lang="en-US" altLang="ko-KR" sz="1050" dirty="0">
                <a:latin typeface="맑은 고딕" pitchFamily="50" charset="-127"/>
                <a:ea typeface="맑은 고딕" pitchFamily="50" charset="-127"/>
              </a:rPr>
              <a:t>?</a:t>
            </a:r>
            <a:endParaRPr lang="ko-KR" altLang="en-US" sz="105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2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4711861"/>
            <a:ext cx="440882" cy="3978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5274" y="4717238"/>
            <a:ext cx="457013" cy="3924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" name="직사각형 53"/>
          <p:cNvSpPr/>
          <p:nvPr/>
        </p:nvSpPr>
        <p:spPr bwMode="auto">
          <a:xfrm>
            <a:off x="1734235" y="4742491"/>
            <a:ext cx="2219574" cy="36513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900" b="1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rPr>
              <a:t>745+586=1331</a:t>
            </a:r>
            <a:endParaRPr kumimoji="1" lang="ko-KR" altLang="en-US" sz="1900" b="1" i="0" u="none" strike="noStrike" cap="none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/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</a:tr>
            </a:tbl>
          </a:graphicData>
        </a:graphic>
      </p:graphicFrame>
      <p:pic>
        <p:nvPicPr>
          <p:cNvPr id="91" name="Picture 6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" name="Picture 12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0352" y="5273291"/>
            <a:ext cx="958428" cy="3210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9771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</a:pPr>
            <a:r>
              <a:rPr lang="en-US" altLang="ko-KR" sz="1000" b="1" dirty="0" smtClean="0">
                <a:latin typeface="맑은 고딕" pitchFamily="50" charset="-127"/>
                <a:ea typeface="맑은 고딕" pitchFamily="50" charset="-127"/>
              </a:rPr>
              <a:t>&lt; </a:t>
            </a:r>
            <a:r>
              <a:rPr lang="ko-KR" altLang="en-US" sz="1000" b="1" dirty="0" smtClean="0">
                <a:latin typeface="맑은 고딕" pitchFamily="50" charset="-127"/>
                <a:ea typeface="맑은 고딕" pitchFamily="50" charset="-127"/>
              </a:rPr>
              <a:t>풀이 확인 클릭 시 나타나는 화면</a:t>
            </a:r>
            <a:r>
              <a:rPr lang="en-US" altLang="ko-KR" sz="1000" b="1" dirty="0" smtClean="0">
                <a:latin typeface="맑은 고딕" pitchFamily="50" charset="-127"/>
                <a:ea typeface="맑은 고딕" pitchFamily="50" charset="-127"/>
              </a:rPr>
              <a:t>&gt;</a:t>
            </a:r>
          </a:p>
          <a:p>
            <a:pPr eaLnBrk="1" hangingPunct="1">
              <a:spcBef>
                <a:spcPts val="300"/>
              </a:spcBef>
            </a:pPr>
            <a:endParaRPr lang="en-US" altLang="ko-KR" sz="1000" b="1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92745" y="4005064"/>
            <a:ext cx="6667165" cy="108012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4" name="모서리가 둥근 직사각형 43"/>
          <p:cNvSpPr/>
          <p:nvPr/>
        </p:nvSpPr>
        <p:spPr>
          <a:xfrm>
            <a:off x="297666" y="3843046"/>
            <a:ext cx="561114" cy="324036"/>
          </a:xfrm>
          <a:prstGeom prst="roundRect">
            <a:avLst/>
          </a:prstGeom>
          <a:solidFill>
            <a:schemeClr val="accent4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풀이</a:t>
            </a:r>
            <a:endParaRPr lang="ko-KR" altLang="en-US" b="1" dirty="0">
              <a:solidFill>
                <a:srgbClr val="FFFF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5" name="TextBox 43"/>
          <p:cNvSpPr txBox="1"/>
          <p:nvPr/>
        </p:nvSpPr>
        <p:spPr>
          <a:xfrm>
            <a:off x="487462" y="4221088"/>
            <a:ext cx="5807969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r>
              <a:rPr lang="en-US" altLang="ko-KR" sz="2000" spc="-150" dirty="0" smtClean="0">
                <a:latin typeface="맑은 고딕" pitchFamily="50" charset="-127"/>
                <a:ea typeface="맑은 고딕" pitchFamily="50" charset="-127"/>
              </a:rPr>
              <a:t>(1</a:t>
            </a:r>
            <a:r>
              <a:rPr lang="ko-KR" altLang="en-US" sz="2000" spc="-150" dirty="0" smtClean="0">
                <a:latin typeface="맑은 고딕" pitchFamily="50" charset="-127"/>
                <a:ea typeface="맑은 고딕" pitchFamily="50" charset="-127"/>
              </a:rPr>
              <a:t>학기 </a:t>
            </a:r>
            <a:r>
              <a:rPr lang="ko-KR" altLang="en-US" sz="2000" spc="-150" dirty="0" err="1" smtClean="0">
                <a:latin typeface="맑은 고딕" pitchFamily="50" charset="-127"/>
                <a:ea typeface="맑은 고딕" pitchFamily="50" charset="-127"/>
              </a:rPr>
              <a:t>붙임딱지의</a:t>
            </a:r>
            <a:r>
              <a:rPr lang="ko-KR" altLang="en-US" sz="2000" spc="-150" dirty="0" smtClean="0">
                <a:latin typeface="맑은 고딕" pitchFamily="50" charset="-127"/>
                <a:ea typeface="맑은 고딕" pitchFamily="50" charset="-127"/>
              </a:rPr>
              <a:t> 수</a:t>
            </a:r>
            <a:r>
              <a:rPr lang="en-US" altLang="ko-KR" sz="2000" spc="-150" dirty="0" smtClean="0">
                <a:latin typeface="맑은 고딕" pitchFamily="50" charset="-127"/>
                <a:ea typeface="맑은 고딕" pitchFamily="50" charset="-127"/>
              </a:rPr>
              <a:t>) + (2</a:t>
            </a:r>
            <a:r>
              <a:rPr lang="ko-KR" altLang="en-US" sz="2000" spc="-150" dirty="0" smtClean="0">
                <a:latin typeface="맑은 고딕" pitchFamily="50" charset="-127"/>
                <a:ea typeface="맑은 고딕" pitchFamily="50" charset="-127"/>
              </a:rPr>
              <a:t>학기 </a:t>
            </a:r>
            <a:r>
              <a:rPr lang="ko-KR" altLang="en-US" sz="2000" spc="-150" dirty="0" err="1" smtClean="0">
                <a:latin typeface="맑은 고딕" pitchFamily="50" charset="-127"/>
                <a:ea typeface="맑은 고딕" pitchFamily="50" charset="-127"/>
              </a:rPr>
              <a:t>붙임딱지의</a:t>
            </a:r>
            <a:r>
              <a:rPr lang="ko-KR" altLang="en-US" sz="2000" spc="-150" dirty="0" smtClean="0">
                <a:latin typeface="맑은 고딕" pitchFamily="50" charset="-127"/>
                <a:ea typeface="맑은 고딕" pitchFamily="50" charset="-127"/>
              </a:rPr>
              <a:t> 수</a:t>
            </a:r>
            <a:r>
              <a:rPr lang="en-US" altLang="ko-KR" sz="2000" spc="-150" dirty="0" smtClean="0">
                <a:latin typeface="맑은 고딕" pitchFamily="50" charset="-127"/>
                <a:ea typeface="맑은 고딕" pitchFamily="50" charset="-127"/>
              </a:rPr>
              <a:t>) </a:t>
            </a:r>
          </a:p>
          <a:p>
            <a:r>
              <a:rPr lang="en-US" altLang="ko-KR" sz="2000" spc="-150" dirty="0" smtClean="0">
                <a:latin typeface="맑은 고딕" pitchFamily="50" charset="-127"/>
                <a:ea typeface="맑은 고딕" pitchFamily="50" charset="-127"/>
              </a:rPr>
              <a:t>=745+586=1331(</a:t>
            </a:r>
            <a:r>
              <a:rPr lang="ko-KR" altLang="en-US" sz="2000" spc="-150" dirty="0" smtClean="0">
                <a:latin typeface="맑은 고딕" pitchFamily="50" charset="-127"/>
                <a:ea typeface="맑은 고딕" pitchFamily="50" charset="-127"/>
              </a:rPr>
              <a:t>개</a:t>
            </a:r>
            <a:r>
              <a:rPr lang="en-US" altLang="ko-KR" sz="2000" spc="-150" dirty="0" smtClean="0"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ko-KR" altLang="en-US" sz="2000" spc="-150" dirty="0" smtClean="0">
                <a:latin typeface="맑은 고딕" pitchFamily="50" charset="-127"/>
                <a:ea typeface="맑은 고딕" pitchFamily="50" charset="-127"/>
              </a:rPr>
              <a:t>입니다</a:t>
            </a:r>
            <a:r>
              <a:rPr lang="en-US" altLang="ko-KR" sz="20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46" name="직각 삼각형 45"/>
          <p:cNvSpPr/>
          <p:nvPr/>
        </p:nvSpPr>
        <p:spPr>
          <a:xfrm flipH="1" flipV="1">
            <a:off x="5261885" y="5085183"/>
            <a:ext cx="195359" cy="188107"/>
          </a:xfrm>
          <a:prstGeom prst="rtTriangle">
            <a:avLst/>
          </a:prstGeom>
          <a:solidFill>
            <a:schemeClr val="accent4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43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suh_h_0301_01_0405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_205_1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7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8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덧셈과 뺄셈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9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0405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덧셈을 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(3)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65312" y="894492"/>
            <a:ext cx="6918956" cy="65527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Picture 3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80" y="972311"/>
            <a:ext cx="527855" cy="4044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TextBox 27"/>
          <p:cNvSpPr txBox="1"/>
          <p:nvPr/>
        </p:nvSpPr>
        <p:spPr>
          <a:xfrm>
            <a:off x="542835" y="1007440"/>
            <a:ext cx="662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800" spc="-150" dirty="0" smtClean="0">
                <a:latin typeface="맑은 고딕" pitchFamily="50" charset="-127"/>
                <a:ea typeface="맑은 고딕" pitchFamily="50" charset="-127"/>
              </a:rPr>
              <a:t>1</a:t>
            </a:r>
            <a:r>
              <a:rPr lang="ko-KR" altLang="en-US" sz="1800" spc="-150" dirty="0" smtClean="0">
                <a:latin typeface="맑은 고딕" pitchFamily="50" charset="-127"/>
                <a:ea typeface="맑은 고딕" pitchFamily="50" charset="-127"/>
              </a:rPr>
              <a:t>년 동안 받은 칭찬 </a:t>
            </a:r>
            <a:r>
              <a:rPr lang="ko-KR" altLang="en-US" sz="1800" spc="-150" dirty="0" err="1" smtClean="0">
                <a:latin typeface="맑은 고딕" pitchFamily="50" charset="-127"/>
                <a:ea typeface="맑은 고딕" pitchFamily="50" charset="-127"/>
              </a:rPr>
              <a:t>붙임딱지의</a:t>
            </a:r>
            <a:r>
              <a:rPr lang="ko-KR" altLang="en-US" sz="1800" spc="-150" dirty="0" smtClean="0">
                <a:latin typeface="맑은 고딕" pitchFamily="50" charset="-127"/>
                <a:ea typeface="맑은 고딕" pitchFamily="50" charset="-127"/>
              </a:rPr>
              <a:t> 개수를 구해 보세요</a:t>
            </a:r>
            <a:r>
              <a:rPr lang="en-US" altLang="ko-KR" sz="18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57" name="타원 56"/>
          <p:cNvSpPr/>
          <p:nvPr/>
        </p:nvSpPr>
        <p:spPr>
          <a:xfrm>
            <a:off x="71500" y="2295346"/>
            <a:ext cx="1721672" cy="104411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50" dirty="0" smtClean="0">
                <a:latin typeface="맑은 고딕" pitchFamily="50" charset="-127"/>
                <a:ea typeface="맑은 고딕" pitchFamily="50" charset="-127"/>
              </a:rPr>
              <a:t>우리 반은</a:t>
            </a:r>
            <a:endParaRPr lang="en-US" altLang="ko-KR" sz="1050" dirty="0" smtClean="0"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lang="ko-KR" altLang="en-US" sz="1050" dirty="0" smtClean="0">
                <a:latin typeface="맑은 고딕" pitchFamily="50" charset="-127"/>
                <a:ea typeface="맑은 고딕" pitchFamily="50" charset="-127"/>
              </a:rPr>
              <a:t>칭찬 </a:t>
            </a:r>
            <a:r>
              <a:rPr lang="ko-KR" altLang="en-US" sz="1050" dirty="0" err="1" smtClean="0">
                <a:latin typeface="맑은 고딕" pitchFamily="50" charset="-127"/>
                <a:ea typeface="맑은 고딕" pitchFamily="50" charset="-127"/>
              </a:rPr>
              <a:t>붙임딱지를</a:t>
            </a:r>
            <a:endParaRPr lang="en-US" altLang="ko-KR" sz="1050" dirty="0" smtClean="0"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lang="en-US" altLang="ko-KR" sz="1050" dirty="0" smtClean="0">
                <a:latin typeface="맑은 고딕" pitchFamily="50" charset="-127"/>
                <a:ea typeface="맑은 고딕" pitchFamily="50" charset="-127"/>
              </a:rPr>
              <a:t>1</a:t>
            </a:r>
            <a:r>
              <a:rPr lang="ko-KR" altLang="en-US" sz="1050" dirty="0" smtClean="0">
                <a:latin typeface="맑은 고딕" pitchFamily="50" charset="-127"/>
                <a:ea typeface="맑은 고딕" pitchFamily="50" charset="-127"/>
              </a:rPr>
              <a:t>학기에는 </a:t>
            </a:r>
            <a:r>
              <a:rPr lang="en-US" altLang="ko-KR" sz="1050" dirty="0" smtClean="0">
                <a:latin typeface="맑은 고딕" pitchFamily="50" charset="-127"/>
                <a:ea typeface="맑은 고딕" pitchFamily="50" charset="-127"/>
              </a:rPr>
              <a:t>745</a:t>
            </a:r>
            <a:r>
              <a:rPr lang="ko-KR" altLang="en-US" sz="1050" dirty="0" smtClean="0">
                <a:latin typeface="맑은 고딕" pitchFamily="50" charset="-127"/>
                <a:ea typeface="맑은 고딕" pitchFamily="50" charset="-127"/>
              </a:rPr>
              <a:t>개</a:t>
            </a:r>
            <a:r>
              <a:rPr lang="en-US" altLang="ko-KR" sz="1050" dirty="0" smtClean="0">
                <a:latin typeface="맑은 고딕" pitchFamily="50" charset="-127"/>
                <a:ea typeface="맑은 고딕" pitchFamily="50" charset="-127"/>
              </a:rPr>
              <a:t>,</a:t>
            </a:r>
          </a:p>
          <a:p>
            <a:pPr algn="ctr"/>
            <a:r>
              <a:rPr lang="en-US" altLang="ko-KR" sz="1050" dirty="0" smtClean="0"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ko-KR" altLang="en-US" sz="1050" dirty="0" smtClean="0">
                <a:latin typeface="맑은 고딕" pitchFamily="50" charset="-127"/>
                <a:ea typeface="맑은 고딕" pitchFamily="50" charset="-127"/>
              </a:rPr>
              <a:t>학기에는 </a:t>
            </a:r>
            <a:r>
              <a:rPr lang="en-US" altLang="ko-KR" sz="1050" dirty="0" smtClean="0">
                <a:latin typeface="맑은 고딕" pitchFamily="50" charset="-127"/>
                <a:ea typeface="맑은 고딕" pitchFamily="50" charset="-127"/>
              </a:rPr>
              <a:t>586</a:t>
            </a:r>
            <a:r>
              <a:rPr lang="ko-KR" altLang="en-US" sz="1050" dirty="0" smtClean="0">
                <a:latin typeface="맑은 고딕" pitchFamily="50" charset="-127"/>
                <a:ea typeface="맑은 고딕" pitchFamily="50" charset="-127"/>
              </a:rPr>
              <a:t>개를 받았네</a:t>
            </a:r>
            <a:r>
              <a:rPr lang="en-US" altLang="ko-KR" sz="105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105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32830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/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</a:tr>
            </a:tbl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179513" y="908720"/>
            <a:ext cx="1115888" cy="307777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핵심 정리</a:t>
            </a:r>
            <a:endParaRPr lang="ko-KR" altLang="en-US" sz="14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89042" y="1568115"/>
            <a:ext cx="6229903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900" b="1" spc="-150" dirty="0" err="1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받아올림이</a:t>
            </a:r>
            <a:r>
              <a:rPr lang="ko-KR" altLang="en-US" sz="1900" b="1" spc="-150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두 번</a:t>
            </a:r>
            <a:r>
              <a:rPr lang="en-US" altLang="ko-KR" sz="1900" b="1" spc="-150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900" b="1" spc="-150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세 번 있는</a:t>
            </a:r>
            <a:r>
              <a:rPr lang="en-US" altLang="ko-KR" sz="1900" b="1" spc="-150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900" b="1" spc="-150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900" b="1" spc="-150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900" b="1" spc="-150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세 자리 수</a:t>
            </a:r>
            <a:r>
              <a:rPr lang="en-US" altLang="ko-KR" sz="1900" b="1" spc="-150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) + (</a:t>
            </a:r>
            <a:r>
              <a:rPr lang="ko-KR" altLang="en-US" sz="1900" b="1" spc="-150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세 자리 수</a:t>
            </a:r>
            <a:r>
              <a:rPr lang="en-US" altLang="ko-KR" sz="1900" b="1" spc="-150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ko-KR" altLang="en-US" sz="1900" b="1" spc="-150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의 계산</a:t>
            </a:r>
            <a:endParaRPr lang="en-US" altLang="ko-KR" sz="1900" b="1" spc="-150" dirty="0" smtClean="0">
              <a:solidFill>
                <a:schemeClr val="accent6">
                  <a:lumMod val="40000"/>
                  <a:lumOff val="6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7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suh_h_0301_01_0405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_301_1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덧셈과 뺄셈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0405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덧셈을 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(3)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59532" y="1676127"/>
            <a:ext cx="6229903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900" b="1" spc="-150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맑은 고딕" pitchFamily="50" charset="-127"/>
                <a:ea typeface="맑은 고딕" pitchFamily="50" charset="-127"/>
              </a:rPr>
              <a:t>[                                                         ]</a:t>
            </a:r>
          </a:p>
        </p:txBody>
      </p:sp>
      <p:sp>
        <p:nvSpPr>
          <p:cNvPr id="43" name="타원 42"/>
          <p:cNvSpPr/>
          <p:nvPr/>
        </p:nvSpPr>
        <p:spPr>
          <a:xfrm>
            <a:off x="6470677" y="5301208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4" name="Picture 3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2485" y="3248751"/>
            <a:ext cx="342900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5" name="모서리가 둥근 직사각형 44"/>
          <p:cNvSpPr/>
          <p:nvPr/>
        </p:nvSpPr>
        <p:spPr>
          <a:xfrm>
            <a:off x="215516" y="2204864"/>
            <a:ext cx="6601828" cy="3161482"/>
          </a:xfrm>
          <a:prstGeom prst="roundRect">
            <a:avLst/>
          </a:prstGeom>
          <a:noFill/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46" name="표 4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3828598"/>
              </p:ext>
            </p:extLst>
          </p:nvPr>
        </p:nvGraphicFramePr>
        <p:xfrm>
          <a:off x="302357" y="2683352"/>
          <a:ext cx="1294108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3527"/>
                <a:gridCol w="323527"/>
                <a:gridCol w="323527"/>
                <a:gridCol w="323527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7</a:t>
                      </a:r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6</a:t>
                      </a:r>
                      <a:endParaRPr lang="ko-KR" altLang="en-US" sz="1900" b="1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DEDE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＋</a:t>
                      </a:r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8</a:t>
                      </a:r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7</a:t>
                      </a:r>
                      <a:endParaRPr lang="ko-KR" altLang="en-US" sz="1900" b="1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DEDE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1</a:t>
                      </a:r>
                      <a:endParaRPr lang="ko-KR" altLang="en-US" sz="1900" b="1" kern="12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lang="ko-KR" altLang="en-US" sz="1900" b="1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DEDE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47" name="Picture 3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90" y="3238360"/>
            <a:ext cx="342900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48" name="표 4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3349858"/>
              </p:ext>
            </p:extLst>
          </p:nvPr>
        </p:nvGraphicFramePr>
        <p:xfrm>
          <a:off x="2013381" y="2672916"/>
          <a:ext cx="1294108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3527"/>
                <a:gridCol w="323527"/>
                <a:gridCol w="323527"/>
                <a:gridCol w="323527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1" dirty="0" smtClean="0">
                          <a:solidFill>
                            <a:schemeClr val="tx2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7</a:t>
                      </a:r>
                      <a:endParaRPr lang="ko-KR" altLang="en-US" sz="1900" b="1" dirty="0">
                        <a:solidFill>
                          <a:schemeClr val="tx2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DED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6</a:t>
                      </a:r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＋</a:t>
                      </a:r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1" dirty="0" smtClean="0">
                          <a:solidFill>
                            <a:schemeClr val="tx2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8</a:t>
                      </a:r>
                      <a:endParaRPr lang="ko-KR" altLang="en-US" sz="1900" b="1" dirty="0">
                        <a:solidFill>
                          <a:schemeClr val="tx2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DED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7</a:t>
                      </a:r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900" b="0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1</a:t>
                      </a:r>
                      <a:endParaRPr lang="ko-KR" altLang="en-US" sz="1900" b="0" kern="12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lang="ko-KR" altLang="en-US" sz="1900" b="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1" dirty="0" smtClean="0">
                          <a:solidFill>
                            <a:schemeClr val="tx2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lang="ko-KR" altLang="en-US" sz="1900" b="1" dirty="0">
                        <a:solidFill>
                          <a:schemeClr val="tx2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1" dirty="0" smtClean="0">
                          <a:solidFill>
                            <a:schemeClr val="tx2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lang="ko-KR" altLang="en-US" sz="1900" b="1" dirty="0">
                        <a:solidFill>
                          <a:schemeClr val="tx2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DED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1" dirty="0" smtClean="0">
                          <a:solidFill>
                            <a:schemeClr val="tx2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0</a:t>
                      </a:r>
                      <a:endParaRPr lang="ko-KR" altLang="en-US" sz="1900" b="1" dirty="0">
                        <a:solidFill>
                          <a:schemeClr val="tx2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DEDE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49" name="표 4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8752316"/>
              </p:ext>
            </p:extLst>
          </p:nvPr>
        </p:nvGraphicFramePr>
        <p:xfrm>
          <a:off x="3743666" y="2673880"/>
          <a:ext cx="1294108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3527"/>
                <a:gridCol w="323527"/>
                <a:gridCol w="323527"/>
                <a:gridCol w="323527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1" dirty="0" smtClean="0">
                          <a:solidFill>
                            <a:srgbClr val="339933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lang="ko-KR" altLang="en-US" sz="1900" b="1" dirty="0">
                        <a:solidFill>
                          <a:srgbClr val="339933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DED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7</a:t>
                      </a:r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6</a:t>
                      </a:r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＋</a:t>
                      </a:r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1" dirty="0" smtClean="0">
                          <a:solidFill>
                            <a:srgbClr val="339933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lang="ko-KR" altLang="en-US" sz="1900" b="1" dirty="0">
                        <a:solidFill>
                          <a:srgbClr val="339933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DED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8</a:t>
                      </a:r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7</a:t>
                      </a:r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900" b="0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1</a:t>
                      </a:r>
                      <a:endParaRPr lang="ko-KR" altLang="en-US" sz="1900" b="0" kern="12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lang="ko-KR" altLang="en-US" sz="1900" b="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0" dirty="0" smtClean="0">
                          <a:solidFill>
                            <a:schemeClr val="tx2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lang="ko-KR" altLang="en-US" sz="1900" b="0" dirty="0">
                        <a:solidFill>
                          <a:schemeClr val="tx2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0" dirty="0" smtClean="0">
                          <a:solidFill>
                            <a:schemeClr val="tx2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0</a:t>
                      </a:r>
                      <a:endParaRPr lang="ko-KR" altLang="en-US" sz="1900" b="0" dirty="0">
                        <a:solidFill>
                          <a:schemeClr val="tx2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1" dirty="0" smtClean="0">
                          <a:solidFill>
                            <a:srgbClr val="339933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9</a:t>
                      </a:r>
                      <a:endParaRPr lang="ko-KR" altLang="en-US" sz="1900" b="1" dirty="0">
                        <a:solidFill>
                          <a:srgbClr val="339933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DED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1" dirty="0" smtClean="0">
                          <a:solidFill>
                            <a:srgbClr val="339933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0</a:t>
                      </a:r>
                      <a:endParaRPr lang="ko-KR" altLang="en-US" sz="1900" b="1" dirty="0">
                        <a:solidFill>
                          <a:srgbClr val="339933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DED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1" dirty="0" smtClean="0">
                          <a:solidFill>
                            <a:srgbClr val="339933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0</a:t>
                      </a:r>
                      <a:endParaRPr lang="ko-KR" altLang="en-US" sz="1900" b="1" dirty="0">
                        <a:solidFill>
                          <a:srgbClr val="339933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DEDE"/>
                    </a:solidFill>
                  </a:tcPr>
                </a:tc>
              </a:tr>
            </a:tbl>
          </a:graphicData>
        </a:graphic>
      </p:graphicFrame>
      <p:pic>
        <p:nvPicPr>
          <p:cNvPr id="50" name="Picture 3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0046" y="3248751"/>
            <a:ext cx="342900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51" name="표 5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1062468"/>
              </p:ext>
            </p:extLst>
          </p:nvPr>
        </p:nvGraphicFramePr>
        <p:xfrm>
          <a:off x="5422946" y="2673880"/>
          <a:ext cx="1294108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3527"/>
                <a:gridCol w="323527"/>
                <a:gridCol w="323527"/>
                <a:gridCol w="323527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1" dirty="0" smtClean="0">
                          <a:solidFill>
                            <a:srgbClr val="339933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lang="ko-KR" altLang="en-US" sz="1900" b="1" dirty="0">
                        <a:solidFill>
                          <a:srgbClr val="339933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1" dirty="0" smtClean="0">
                          <a:solidFill>
                            <a:schemeClr val="tx2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7</a:t>
                      </a:r>
                      <a:endParaRPr lang="ko-KR" altLang="en-US" sz="1900" b="1" dirty="0">
                        <a:solidFill>
                          <a:schemeClr val="tx2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6</a:t>
                      </a:r>
                      <a:endParaRPr lang="ko-KR" altLang="en-US" sz="1900" b="1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＋</a:t>
                      </a:r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1" dirty="0" smtClean="0">
                          <a:solidFill>
                            <a:srgbClr val="339933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lang="ko-KR" altLang="en-US" sz="1900" b="1" dirty="0">
                        <a:solidFill>
                          <a:srgbClr val="339933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1" dirty="0" smtClean="0">
                          <a:solidFill>
                            <a:schemeClr val="tx2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8</a:t>
                      </a:r>
                      <a:endParaRPr lang="ko-KR" altLang="en-US" sz="1900" b="1" dirty="0">
                        <a:solidFill>
                          <a:schemeClr val="tx2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7</a:t>
                      </a:r>
                      <a:endParaRPr lang="ko-KR" altLang="en-US" sz="1900" b="1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lang="ko-KR" altLang="en-US" sz="19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0</a:t>
                      </a:r>
                      <a:endParaRPr lang="ko-KR" altLang="en-US" sz="19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6</a:t>
                      </a:r>
                      <a:endParaRPr lang="ko-KR" altLang="en-US" sz="19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lang="ko-KR" altLang="en-US" sz="19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52" name="TextBox 53"/>
          <p:cNvSpPr txBox="1"/>
          <p:nvPr/>
        </p:nvSpPr>
        <p:spPr>
          <a:xfrm>
            <a:off x="963590" y="4041068"/>
            <a:ext cx="922943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en-US" altLang="ko-KR" sz="18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6+7=13</a:t>
            </a:r>
            <a:endParaRPr lang="ko-KR" altLang="en-US" sz="1800" dirty="0" smtClean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3" name="TextBox 53"/>
          <p:cNvSpPr txBox="1"/>
          <p:nvPr/>
        </p:nvSpPr>
        <p:spPr>
          <a:xfrm>
            <a:off x="2232635" y="4396752"/>
            <a:ext cx="1360950" cy="2923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en-US" altLang="ko-KR" sz="1900" dirty="0" smtClean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70+80=150</a:t>
            </a:r>
            <a:endParaRPr lang="ko-KR" altLang="en-US" sz="1900" dirty="0" smtClean="0">
              <a:solidFill>
                <a:schemeClr val="tx2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4" name="타원형 설명선 53"/>
          <p:cNvSpPr/>
          <p:nvPr/>
        </p:nvSpPr>
        <p:spPr>
          <a:xfrm>
            <a:off x="842429" y="3969060"/>
            <a:ext cx="1116100" cy="395531"/>
          </a:xfrm>
          <a:prstGeom prst="wedgeEllipseCallout">
            <a:avLst>
              <a:gd name="adj1" fmla="val 347"/>
              <a:gd name="adj2" fmla="val -88252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타원형 설명선 55"/>
          <p:cNvSpPr/>
          <p:nvPr/>
        </p:nvSpPr>
        <p:spPr>
          <a:xfrm>
            <a:off x="2145193" y="4329100"/>
            <a:ext cx="1477255" cy="395531"/>
          </a:xfrm>
          <a:prstGeom prst="wedgeEllipseCallout">
            <a:avLst>
              <a:gd name="adj1" fmla="val -3689"/>
              <a:gd name="adj2" fmla="val -93018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타원형 설명선 56"/>
          <p:cNvSpPr/>
          <p:nvPr/>
        </p:nvSpPr>
        <p:spPr>
          <a:xfrm>
            <a:off x="3550624" y="4653136"/>
            <a:ext cx="1900305" cy="432561"/>
          </a:xfrm>
          <a:prstGeom prst="wedgeEllipseCallout">
            <a:avLst>
              <a:gd name="adj1" fmla="val -13888"/>
              <a:gd name="adj2" fmla="val -83513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TextBox 53"/>
          <p:cNvSpPr txBox="1"/>
          <p:nvPr/>
        </p:nvSpPr>
        <p:spPr>
          <a:xfrm>
            <a:off x="3567994" y="4720788"/>
            <a:ext cx="1904424" cy="2923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en-US" altLang="ko-KR" sz="1900" dirty="0" smtClean="0">
                <a:solidFill>
                  <a:srgbClr val="339933"/>
                </a:solidFill>
                <a:latin typeface="맑은 고딕" pitchFamily="50" charset="-127"/>
                <a:ea typeface="맑은 고딕" pitchFamily="50" charset="-127"/>
              </a:rPr>
              <a:t>500+400=900</a:t>
            </a:r>
            <a:endParaRPr lang="ko-KR" altLang="en-US" sz="1900" dirty="0" smtClean="0">
              <a:solidFill>
                <a:srgbClr val="339933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9" name="TextBox 43"/>
          <p:cNvSpPr txBox="1"/>
          <p:nvPr/>
        </p:nvSpPr>
        <p:spPr>
          <a:xfrm>
            <a:off x="6086984" y="2408794"/>
            <a:ext cx="287454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en-US" altLang="ko-KR" b="1" spc="-15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sp>
        <p:nvSpPr>
          <p:cNvPr id="60" name="직사각형 59"/>
          <p:cNvSpPr/>
          <p:nvPr/>
        </p:nvSpPr>
        <p:spPr>
          <a:xfrm>
            <a:off x="1624543" y="3207799"/>
            <a:ext cx="365782" cy="350788"/>
          </a:xfrm>
          <a:prstGeom prst="rect">
            <a:avLst/>
          </a:prstGeom>
          <a:noFill/>
          <a:ln w="28575">
            <a:solidFill>
              <a:srgbClr val="FFFF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/>
          <p:cNvSpPr/>
          <p:nvPr/>
        </p:nvSpPr>
        <p:spPr>
          <a:xfrm>
            <a:off x="3335978" y="3248691"/>
            <a:ext cx="365782" cy="350788"/>
          </a:xfrm>
          <a:prstGeom prst="rect">
            <a:avLst/>
          </a:prstGeom>
          <a:noFill/>
          <a:ln w="28575">
            <a:solidFill>
              <a:srgbClr val="FFFF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/>
          <p:cNvSpPr/>
          <p:nvPr/>
        </p:nvSpPr>
        <p:spPr>
          <a:xfrm>
            <a:off x="5080046" y="3248751"/>
            <a:ext cx="365782" cy="350788"/>
          </a:xfrm>
          <a:prstGeom prst="rect">
            <a:avLst/>
          </a:prstGeom>
          <a:noFill/>
          <a:ln w="28575">
            <a:solidFill>
              <a:srgbClr val="FFFF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타원 62"/>
          <p:cNvSpPr/>
          <p:nvPr/>
        </p:nvSpPr>
        <p:spPr>
          <a:xfrm>
            <a:off x="1624543" y="2942949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4" name="타원 63"/>
          <p:cNvSpPr/>
          <p:nvPr/>
        </p:nvSpPr>
        <p:spPr>
          <a:xfrm>
            <a:off x="332792" y="2203824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7018371" y="1052736"/>
            <a:ext cx="2125629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Tx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화살표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테두리 반짝 거리는 클릭 이벤트 있음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클릭 시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오른쪽 내용 나타남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모든 내용이 흰 직사각형 화면 안에 들어가게 크기 조절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전자저작물 참고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)</a:t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1_3_06.html</a:t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한대희 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3-1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지도서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\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app\resource\contents\lesson01\ops\1</a:t>
            </a:r>
          </a:p>
          <a:p>
            <a:pPr marL="228600" indent="-228600">
              <a:buFontTx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Tx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정답 확인 버튼 삭제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6" name="TextBox 43"/>
          <p:cNvSpPr txBox="1"/>
          <p:nvPr/>
        </p:nvSpPr>
        <p:spPr>
          <a:xfrm>
            <a:off x="5758964" y="2408794"/>
            <a:ext cx="287454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en-US" altLang="ko-KR" b="1" spc="-150" dirty="0" smtClean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969721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/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2020671" y="3008275"/>
            <a:ext cx="4891589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900" dirty="0" smtClean="0">
                <a:latin typeface="맑은 고딕" pitchFamily="50" charset="-127"/>
                <a:ea typeface="맑은 고딕" pitchFamily="50" charset="-127"/>
              </a:rPr>
              <a:t>뺄셈을 해 볼까요</a:t>
            </a:r>
            <a:r>
              <a:rPr lang="en-US" altLang="ko-KR" sz="1900" dirty="0" smtClean="0">
                <a:latin typeface="맑은 고딕" pitchFamily="50" charset="-127"/>
                <a:ea typeface="맑은 고딕" pitchFamily="50" charset="-127"/>
              </a:rPr>
              <a:t>(1)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018371" y="1092168"/>
            <a:ext cx="212562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just">
              <a:buAutoNum type="arabicPeriod"/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다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음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시간에 배울 내용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]</a:t>
            </a: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Tx/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준비물 클릭 시 박스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엑스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버튼으로 닫기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/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92898" y="1347792"/>
            <a:ext cx="27415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9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0367" y="3166893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2087724" y="1304764"/>
            <a:ext cx="2976607" cy="307777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다</a:t>
            </a:r>
            <a:r>
              <a:rPr lang="ko-KR" altLang="en-US" sz="14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음</a:t>
            </a:r>
            <a:r>
              <a:rPr lang="ko-KR" altLang="en-US" sz="14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시간에는 무엇을 배울까요</a:t>
            </a:r>
            <a:r>
              <a:rPr lang="en-US" altLang="ko-KR" sz="14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?</a:t>
            </a:r>
            <a:endParaRPr lang="ko-KR" altLang="en-US" sz="14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091276" y="1485945"/>
            <a:ext cx="164096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50" b="1" u="sng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수학 </a:t>
            </a:r>
            <a:r>
              <a:rPr lang="en-US" altLang="ko-KR" sz="1050" b="1" u="sng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18~19</a:t>
            </a:r>
            <a:r>
              <a:rPr lang="ko-KR" altLang="en-US" sz="1050" b="1" u="sng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쪽</a:t>
            </a:r>
            <a:endParaRPr lang="en-US" altLang="ko-KR" sz="1050" b="1" u="sng" dirty="0">
              <a:solidFill>
                <a:schemeClr val="accent6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algn="r"/>
            <a:r>
              <a:rPr lang="ko-KR" altLang="en-US" sz="1050" b="1" u="sng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수학 익힘 </a:t>
            </a:r>
            <a:r>
              <a:rPr lang="en-US" altLang="ko-KR" sz="1050" b="1" u="sng" dirty="0" smtClean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16~17</a:t>
            </a:r>
            <a:r>
              <a:rPr lang="ko-KR" altLang="en-US" sz="1050" b="1" u="sng" dirty="0" smtClean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쪽</a:t>
            </a:r>
            <a:endParaRPr lang="ko-KR" altLang="en-US" sz="1050" b="1" u="sng" dirty="0">
              <a:solidFill>
                <a:schemeClr val="bg1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1939455" y="1130234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3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덧셈과 뺄셈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4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0405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덧셈을 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(3)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515060" y="4805316"/>
            <a:ext cx="6053781" cy="54006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4977172"/>
            <a:ext cx="790098" cy="6140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24"/>
          <p:cNvSpPr txBox="1"/>
          <p:nvPr/>
        </p:nvSpPr>
        <p:spPr>
          <a:xfrm>
            <a:off x="755576" y="4921423"/>
            <a:ext cx="51125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수 모형</a:t>
            </a:r>
            <a:endParaRPr lang="en-US" altLang="ko-KR" sz="14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6191185" y="4775371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8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suh_h_0301_01_0405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_302_1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76592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28" t="19736" r="10026" b="7198"/>
          <a:stretch/>
        </p:blipFill>
        <p:spPr bwMode="auto">
          <a:xfrm>
            <a:off x="71499" y="857710"/>
            <a:ext cx="6909150" cy="47675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3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/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</a:tr>
            </a:tbl>
          </a:graphicData>
        </a:graphic>
      </p:graphicFrame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3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suh_h_0301_01_0405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_101_1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5194" y="912320"/>
            <a:ext cx="6924993" cy="4712924"/>
          </a:xfrm>
          <a:prstGeom prst="rect">
            <a:avLst/>
          </a:prstGeom>
          <a:solidFill>
            <a:schemeClr val="bg1">
              <a:lumMod val="50000"/>
              <a:alpha val="7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1259632" y="2438890"/>
            <a:ext cx="4572508" cy="126014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762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b="1" dirty="0" smtClean="0"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입</a:t>
            </a:r>
            <a:r>
              <a:rPr lang="ko-KR" altLang="en-US" sz="3600" b="1" dirty="0"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학</a:t>
            </a:r>
            <a:r>
              <a:rPr lang="ko-KR" altLang="en-US" sz="3600" b="1" dirty="0" smtClean="0"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하는</a:t>
            </a:r>
            <a:r>
              <a:rPr lang="ko-KR" altLang="en-US" sz="3600" b="1" dirty="0" smtClean="0">
                <a:solidFill>
                  <a:schemeClr val="accent6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날</a:t>
            </a:r>
            <a:endParaRPr lang="ko-KR" altLang="en-US" sz="3600" b="1" dirty="0">
              <a:solidFill>
                <a:schemeClr val="accent6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타원 4"/>
          <p:cNvSpPr/>
          <p:nvPr/>
        </p:nvSpPr>
        <p:spPr>
          <a:xfrm>
            <a:off x="3393351" y="3501008"/>
            <a:ext cx="396044" cy="396044"/>
          </a:xfrm>
          <a:prstGeom prst="ellipse">
            <a:avLst/>
          </a:prstGeom>
          <a:solidFill>
            <a:schemeClr val="accent6"/>
          </a:solidFill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이등변 삼각형 5"/>
          <p:cNvSpPr/>
          <p:nvPr/>
        </p:nvSpPr>
        <p:spPr>
          <a:xfrm rot="5400000">
            <a:off x="3503290" y="3609020"/>
            <a:ext cx="208823" cy="180020"/>
          </a:xfrm>
          <a:prstGeom prst="triangle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1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168763"/>
              </p:ext>
            </p:extLst>
          </p:nvPr>
        </p:nvGraphicFramePr>
        <p:xfrm>
          <a:off x="115384" y="6176630"/>
          <a:ext cx="3580304" cy="282949"/>
        </p:xfrm>
        <a:graphic>
          <a:graphicData uri="http://schemas.openxmlformats.org/drawingml/2006/table">
            <a:tbl>
              <a:tblPr/>
              <a:tblGrid>
                <a:gridCol w="858104"/>
                <a:gridCol w="2722200"/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애니 파일명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1_3_1_ani</a:t>
                      </a: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2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22852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</a:pPr>
            <a:r>
              <a:rPr lang="en-US" altLang="ko-KR" sz="1000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1000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애니 </a:t>
            </a:r>
            <a:r>
              <a:rPr lang="en-US" altLang="ko-KR" sz="1000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DVD </a:t>
            </a:r>
            <a:r>
              <a:rPr lang="ko-KR" altLang="en-US" sz="1000" b="1" dirty="0" err="1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개발물</a:t>
            </a:r>
            <a:r>
              <a:rPr lang="en-US" altLang="ko-KR" sz="1000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]</a:t>
            </a:r>
          </a:p>
          <a:p>
            <a:pPr eaLnBrk="1" hangingPunct="1">
              <a:spcBef>
                <a:spcPts val="300"/>
              </a:spcBef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전자 저작물 생각열기 화면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캡쳐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한대희 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3-1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지도서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\app\resource\contents\lesson01\ops\1\media\mp4</a:t>
            </a:r>
          </a:p>
          <a:p>
            <a:pPr eaLnBrk="1" hangingPunct="1">
              <a:spcBef>
                <a:spcPts val="300"/>
              </a:spcBef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</a:pPr>
            <a:r>
              <a:rPr lang="en-US" altLang="ko-KR" sz="1000" b="1" dirty="0" smtClean="0"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1000" b="1" dirty="0" smtClean="0">
                <a:latin typeface="맑은 고딕" pitchFamily="50" charset="-127"/>
                <a:ea typeface="맑은 고딕" pitchFamily="50" charset="-127"/>
              </a:rPr>
              <a:t>애니 </a:t>
            </a:r>
            <a:r>
              <a:rPr lang="ko-KR" altLang="en-US" sz="1000" b="1" dirty="0" err="1" smtClean="0">
                <a:latin typeface="맑은 고딕" pitchFamily="50" charset="-127"/>
                <a:ea typeface="맑은 고딕" pitchFamily="50" charset="-127"/>
              </a:rPr>
              <a:t>게이트</a:t>
            </a:r>
            <a:r>
              <a:rPr lang="ko-KR" altLang="en-US" sz="1000" b="1" dirty="0" smtClean="0">
                <a:latin typeface="맑은 고딕" pitchFamily="50" charset="-127"/>
                <a:ea typeface="맑은 고딕" pitchFamily="50" charset="-127"/>
              </a:rPr>
              <a:t> 참고 화면</a:t>
            </a:r>
            <a:r>
              <a:rPr lang="en-US" altLang="ko-KR" sz="1000" b="1" dirty="0" smtClean="0">
                <a:latin typeface="맑은 고딕" pitchFamily="50" charset="-127"/>
                <a:ea typeface="맑은 고딕" pitchFamily="50" charset="-127"/>
              </a:rPr>
              <a:t>]</a:t>
            </a: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8285" y="2600908"/>
            <a:ext cx="1836204" cy="10913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9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덧셈과 뺄셈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0405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덧셈을 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(3)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84314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/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7018371" y="1092168"/>
            <a:ext cx="212562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just">
              <a:buAutoNum type="arabicPeriod"/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확인 문제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]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게이트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활동지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다운로드 버튼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/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00" y="862146"/>
            <a:ext cx="6917020" cy="472709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1" name="타원 10"/>
          <p:cNvSpPr/>
          <p:nvPr/>
        </p:nvSpPr>
        <p:spPr>
          <a:xfrm>
            <a:off x="5683871" y="497271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215516" y="946116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2140" y="5259538"/>
            <a:ext cx="1080120" cy="2576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덧셈과 뺄셈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0405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덧셈을 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(3)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suh_h_0301_01_0405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_401_1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4945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76" y="1743969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5" name="타원 34"/>
          <p:cNvSpPr/>
          <p:nvPr/>
        </p:nvSpPr>
        <p:spPr>
          <a:xfrm>
            <a:off x="277313" y="5011416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5" name="순서도: 대체 처리 44"/>
          <p:cNvSpPr/>
          <p:nvPr/>
        </p:nvSpPr>
        <p:spPr>
          <a:xfrm>
            <a:off x="6213722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/>
          <p:cNvSpPr txBox="1">
            <a:spLocks noChangeArrowheads="1"/>
          </p:cNvSpPr>
          <p:nvPr/>
        </p:nvSpPr>
        <p:spPr bwMode="auto">
          <a:xfrm>
            <a:off x="6174854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7</a:t>
            </a:r>
          </a:p>
        </p:txBody>
      </p:sp>
      <p:sp>
        <p:nvSpPr>
          <p:cNvPr id="48" name="순서도: 대체 처리 47"/>
          <p:cNvSpPr/>
          <p:nvPr/>
        </p:nvSpPr>
        <p:spPr>
          <a:xfrm>
            <a:off x="5676012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TextBox 60"/>
          <p:cNvSpPr txBox="1">
            <a:spLocks noChangeArrowheads="1"/>
          </p:cNvSpPr>
          <p:nvPr/>
        </p:nvSpPr>
        <p:spPr bwMode="auto">
          <a:xfrm>
            <a:off x="5637144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6</a:t>
            </a:r>
          </a:p>
        </p:txBody>
      </p:sp>
      <p:sp>
        <p:nvSpPr>
          <p:cNvPr id="62" name="순서도: 대체 처리 61"/>
          <p:cNvSpPr/>
          <p:nvPr/>
        </p:nvSpPr>
        <p:spPr>
          <a:xfrm>
            <a:off x="5144116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TextBox 62"/>
          <p:cNvSpPr txBox="1">
            <a:spLocks noChangeArrowheads="1"/>
          </p:cNvSpPr>
          <p:nvPr/>
        </p:nvSpPr>
        <p:spPr bwMode="auto">
          <a:xfrm>
            <a:off x="510524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5</a:t>
            </a:r>
          </a:p>
        </p:txBody>
      </p:sp>
      <p:sp>
        <p:nvSpPr>
          <p:cNvPr id="64" name="순서도: 대체 처리 63"/>
          <p:cNvSpPr/>
          <p:nvPr/>
        </p:nvSpPr>
        <p:spPr>
          <a:xfrm>
            <a:off x="4606406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65" name="TextBox 64"/>
          <p:cNvSpPr txBox="1">
            <a:spLocks noChangeArrowheads="1"/>
          </p:cNvSpPr>
          <p:nvPr/>
        </p:nvSpPr>
        <p:spPr bwMode="auto">
          <a:xfrm>
            <a:off x="456753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4</a:t>
            </a:r>
          </a:p>
        </p:txBody>
      </p:sp>
      <p:sp>
        <p:nvSpPr>
          <p:cNvPr id="67" name="순서도: 대체 처리 66"/>
          <p:cNvSpPr/>
          <p:nvPr/>
        </p:nvSpPr>
        <p:spPr>
          <a:xfrm>
            <a:off x="4072160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TextBox 67"/>
          <p:cNvSpPr txBox="1">
            <a:spLocks noChangeArrowheads="1"/>
          </p:cNvSpPr>
          <p:nvPr/>
        </p:nvSpPr>
        <p:spPr bwMode="auto">
          <a:xfrm>
            <a:off x="4033292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69" name="순서도: 대체 처리 68"/>
          <p:cNvSpPr/>
          <p:nvPr/>
        </p:nvSpPr>
        <p:spPr>
          <a:xfrm>
            <a:off x="3540264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TextBox 69"/>
          <p:cNvSpPr txBox="1">
            <a:spLocks noChangeArrowheads="1"/>
          </p:cNvSpPr>
          <p:nvPr/>
        </p:nvSpPr>
        <p:spPr bwMode="auto">
          <a:xfrm>
            <a:off x="3501396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en-US" altLang="ko-KR" sz="1100" b="1" dirty="0" smtClean="0">
              <a:solidFill>
                <a:schemeClr val="accent6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1" name="순서도: 대체 처리 70"/>
          <p:cNvSpPr/>
          <p:nvPr/>
        </p:nvSpPr>
        <p:spPr>
          <a:xfrm>
            <a:off x="3002554" y="964400"/>
            <a:ext cx="482514" cy="252028"/>
          </a:xfrm>
          <a:prstGeom prst="flowChartAlternateProcess">
            <a:avLst/>
          </a:prstGeom>
          <a:solidFill>
            <a:schemeClr val="accent6">
              <a:lumMod val="5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TextBox 71"/>
          <p:cNvSpPr txBox="1">
            <a:spLocks noChangeArrowheads="1"/>
          </p:cNvSpPr>
          <p:nvPr/>
        </p:nvSpPr>
        <p:spPr bwMode="auto">
          <a:xfrm>
            <a:off x="2963686" y="908720"/>
            <a:ext cx="665398" cy="3462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pic>
        <p:nvPicPr>
          <p:cNvPr id="5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040" y="5303520"/>
            <a:ext cx="1080120" cy="2576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9" name="TextBox 43"/>
          <p:cNvSpPr txBox="1"/>
          <p:nvPr/>
        </p:nvSpPr>
        <p:spPr>
          <a:xfrm>
            <a:off x="644499" y="1604119"/>
            <a:ext cx="6110881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계산해 보시오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76" y="1743969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3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덧셈과 뺄셈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4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0405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덧셈을 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(3)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10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/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4" name="표 4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8039823"/>
              </p:ext>
            </p:extLst>
          </p:nvPr>
        </p:nvGraphicFramePr>
        <p:xfrm>
          <a:off x="1468246" y="3089382"/>
          <a:ext cx="1294108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3527"/>
                <a:gridCol w="323527"/>
                <a:gridCol w="323527"/>
                <a:gridCol w="323527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＋</a:t>
                      </a:r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6</a:t>
                      </a:r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49" name="표 4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7714592"/>
              </p:ext>
            </p:extLst>
          </p:nvPr>
        </p:nvGraphicFramePr>
        <p:xfrm>
          <a:off x="4184114" y="3089238"/>
          <a:ext cx="1294108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3527"/>
                <a:gridCol w="323527"/>
                <a:gridCol w="323527"/>
                <a:gridCol w="323527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8</a:t>
                      </a:r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7</a:t>
                      </a:r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9</a:t>
                      </a:r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＋</a:t>
                      </a:r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50" name="직사각형 49"/>
          <p:cNvSpPr/>
          <p:nvPr/>
        </p:nvSpPr>
        <p:spPr bwMode="auto">
          <a:xfrm>
            <a:off x="1792282" y="3912384"/>
            <a:ext cx="942825" cy="36513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ko-KR" sz="1900" b="1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7  0  0</a:t>
            </a:r>
            <a:endParaRPr lang="ko-KR" altLang="en-US" sz="1900" b="1" dirty="0">
              <a:solidFill>
                <a:srgbClr val="0070C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1" name="직사각형 50"/>
          <p:cNvSpPr/>
          <p:nvPr/>
        </p:nvSpPr>
        <p:spPr bwMode="auto">
          <a:xfrm>
            <a:off x="4188665" y="3904018"/>
            <a:ext cx="1304609" cy="36513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ko-KR" sz="1900" b="1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1  0  2  2</a:t>
            </a:r>
            <a:endParaRPr lang="ko-KR" altLang="en-US" sz="1900" b="1" dirty="0">
              <a:solidFill>
                <a:srgbClr val="0070C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3" name="그림 52">
            <a:extLst>
              <a:ext uri="{FF2B5EF4-FFF2-40B4-BE49-F238E27FC236}">
                <a16:creationId xmlns="" xmlns:a16="http://schemas.microsoft.com/office/drawing/2014/main" id="{DEEB3194-430D-4A4E-8DEF-5B08710B8A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6718" y="3845466"/>
            <a:ext cx="360000" cy="355000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="" xmlns:a16="http://schemas.microsoft.com/office/drawing/2014/main" id="{DEEB3194-430D-4A4E-8DEF-5B08710B8A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4410" y="3845466"/>
            <a:ext cx="360000" cy="355000"/>
          </a:xfrm>
          <a:prstGeom prst="rect">
            <a:avLst/>
          </a:prstGeom>
        </p:spPr>
      </p:pic>
      <p:sp>
        <p:nvSpPr>
          <p:cNvPr id="55" name="TextBox 53"/>
          <p:cNvSpPr txBox="1"/>
          <p:nvPr/>
        </p:nvSpPr>
        <p:spPr>
          <a:xfrm>
            <a:off x="1072202" y="2153828"/>
            <a:ext cx="1872208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en-US" altLang="ko-KR" sz="1900" dirty="0" smtClean="0">
                <a:latin typeface="맑은 고딕" pitchFamily="50" charset="-127"/>
                <a:ea typeface="맑은 고딕" pitchFamily="50" charset="-127"/>
              </a:rPr>
              <a:t>345+476=</a:t>
            </a:r>
            <a:endParaRPr lang="ko-KR" altLang="en-US" sz="19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6" name="TextBox 53"/>
          <p:cNvSpPr txBox="1"/>
          <p:nvPr/>
        </p:nvSpPr>
        <p:spPr>
          <a:xfrm>
            <a:off x="3865608" y="2153827"/>
            <a:ext cx="1872208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en-US" altLang="ko-KR" sz="1900" dirty="0" smtClean="0">
                <a:latin typeface="맑은 고딕" pitchFamily="50" charset="-127"/>
                <a:ea typeface="맑은 고딕" pitchFamily="50" charset="-127"/>
              </a:rPr>
              <a:t>587+694=</a:t>
            </a:r>
            <a:endParaRPr lang="ko-KR" altLang="en-US" sz="19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8" name="직사각형 57"/>
          <p:cNvSpPr/>
          <p:nvPr/>
        </p:nvSpPr>
        <p:spPr bwMode="auto">
          <a:xfrm>
            <a:off x="2368346" y="2181553"/>
            <a:ext cx="660546" cy="36513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900" b="1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rPr>
              <a:t>821</a:t>
            </a:r>
            <a:endParaRPr kumimoji="1" lang="ko-KR" altLang="en-US" sz="1900" b="1" i="0" u="none" strike="noStrike" cap="none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9" name="그림 58">
            <a:extLst>
              <a:ext uri="{FF2B5EF4-FFF2-40B4-BE49-F238E27FC236}">
                <a16:creationId xmlns="" xmlns:a16="http://schemas.microsoft.com/office/drawing/2014/main" id="{DEEB3194-430D-4A4E-8DEF-5B08710B8A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8892" y="2009118"/>
            <a:ext cx="360000" cy="355000"/>
          </a:xfrm>
          <a:prstGeom prst="rect">
            <a:avLst/>
          </a:prstGeom>
        </p:spPr>
      </p:pic>
      <p:sp>
        <p:nvSpPr>
          <p:cNvPr id="60" name="직사각형 59"/>
          <p:cNvSpPr/>
          <p:nvPr/>
        </p:nvSpPr>
        <p:spPr bwMode="auto">
          <a:xfrm>
            <a:off x="5107994" y="2191683"/>
            <a:ext cx="766077" cy="36513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900" b="1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rPr>
              <a:t>1281</a:t>
            </a:r>
            <a:endParaRPr kumimoji="1" lang="ko-KR" altLang="en-US" sz="1900" b="1" i="0" u="none" strike="noStrike" cap="none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66" name="그림 65">
            <a:extLst>
              <a:ext uri="{FF2B5EF4-FFF2-40B4-BE49-F238E27FC236}">
                <a16:creationId xmlns="" xmlns:a16="http://schemas.microsoft.com/office/drawing/2014/main" id="{DEEB3194-430D-4A4E-8DEF-5B08710B8A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6156" y="2014183"/>
            <a:ext cx="360000" cy="355000"/>
          </a:xfrm>
          <a:prstGeom prst="rect">
            <a:avLst/>
          </a:prstGeom>
        </p:spPr>
      </p:pic>
      <p:sp>
        <p:nvSpPr>
          <p:cNvPr id="73" name="TextBox 53"/>
          <p:cNvSpPr txBox="1"/>
          <p:nvPr/>
        </p:nvSpPr>
        <p:spPr>
          <a:xfrm>
            <a:off x="2105998" y="2838436"/>
            <a:ext cx="3417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en-US" altLang="ko-KR" sz="1600" dirty="0" smtClean="0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900" dirty="0" smtClean="0">
              <a:solidFill>
                <a:schemeClr val="accent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1792282" y="2838436"/>
            <a:ext cx="655482" cy="33855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타원 77"/>
          <p:cNvSpPr/>
          <p:nvPr/>
        </p:nvSpPr>
        <p:spPr>
          <a:xfrm>
            <a:off x="1338817" y="2672916"/>
            <a:ext cx="709166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#1-1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2" name="TextBox 53"/>
          <p:cNvSpPr txBox="1"/>
          <p:nvPr/>
        </p:nvSpPr>
        <p:spPr>
          <a:xfrm>
            <a:off x="1792282" y="2838436"/>
            <a:ext cx="3417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en-US" altLang="ko-KR" sz="1600" dirty="0" smtClean="0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900" dirty="0" smtClean="0">
              <a:solidFill>
                <a:schemeClr val="accent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3" name="TextBox 53"/>
          <p:cNvSpPr txBox="1"/>
          <p:nvPr/>
        </p:nvSpPr>
        <p:spPr>
          <a:xfrm>
            <a:off x="4798452" y="2844508"/>
            <a:ext cx="3417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en-US" altLang="ko-KR" sz="1600" dirty="0" smtClean="0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900" dirty="0" smtClean="0">
              <a:solidFill>
                <a:schemeClr val="accent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4" name="직사각형 83"/>
          <p:cNvSpPr/>
          <p:nvPr/>
        </p:nvSpPr>
        <p:spPr>
          <a:xfrm>
            <a:off x="4484736" y="2844508"/>
            <a:ext cx="655482" cy="33855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TextBox 53"/>
          <p:cNvSpPr txBox="1"/>
          <p:nvPr/>
        </p:nvSpPr>
        <p:spPr>
          <a:xfrm>
            <a:off x="4484736" y="2844508"/>
            <a:ext cx="3417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en-US" altLang="ko-KR" sz="1600" dirty="0" smtClean="0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900" dirty="0" smtClean="0">
              <a:solidFill>
                <a:schemeClr val="accent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6" name="타원 85"/>
          <p:cNvSpPr/>
          <p:nvPr/>
        </p:nvSpPr>
        <p:spPr>
          <a:xfrm>
            <a:off x="4092546" y="2672916"/>
            <a:ext cx="709166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#1-2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87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8" name="Picture 1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0352" y="5273291"/>
            <a:ext cx="958428" cy="3210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0" name="타원 109"/>
          <p:cNvSpPr/>
          <p:nvPr/>
        </p:nvSpPr>
        <p:spPr>
          <a:xfrm>
            <a:off x="4746657" y="5135025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1" name="타원 110"/>
          <p:cNvSpPr/>
          <p:nvPr/>
        </p:nvSpPr>
        <p:spPr>
          <a:xfrm>
            <a:off x="5827887" y="5011416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2" name="TextBox 111"/>
          <p:cNvSpPr txBox="1"/>
          <p:nvPr/>
        </p:nvSpPr>
        <p:spPr>
          <a:xfrm>
            <a:off x="7018371" y="1092168"/>
            <a:ext cx="212562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각각 정답 칸 클릭 시 표출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-’700’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정답 칸 클릭 시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#1-1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표출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-’1022’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정답 칸 클릭 시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#1-2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표출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활동지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다운로드 버튼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(1~2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번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풀이 확인 클릭 시 풀이 표출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다음 슬라이드 참고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)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답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/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3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suh_h_0301_01_0405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_401_1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182515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76" y="1743969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5" name="순서도: 대체 처리 44"/>
          <p:cNvSpPr/>
          <p:nvPr/>
        </p:nvSpPr>
        <p:spPr>
          <a:xfrm>
            <a:off x="6213722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/>
          <p:cNvSpPr txBox="1">
            <a:spLocks noChangeArrowheads="1"/>
          </p:cNvSpPr>
          <p:nvPr/>
        </p:nvSpPr>
        <p:spPr bwMode="auto">
          <a:xfrm>
            <a:off x="6174854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7</a:t>
            </a:r>
          </a:p>
        </p:txBody>
      </p:sp>
      <p:sp>
        <p:nvSpPr>
          <p:cNvPr id="48" name="순서도: 대체 처리 47"/>
          <p:cNvSpPr/>
          <p:nvPr/>
        </p:nvSpPr>
        <p:spPr>
          <a:xfrm>
            <a:off x="5676012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TextBox 60"/>
          <p:cNvSpPr txBox="1">
            <a:spLocks noChangeArrowheads="1"/>
          </p:cNvSpPr>
          <p:nvPr/>
        </p:nvSpPr>
        <p:spPr bwMode="auto">
          <a:xfrm>
            <a:off x="5637144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6</a:t>
            </a:r>
          </a:p>
        </p:txBody>
      </p:sp>
      <p:sp>
        <p:nvSpPr>
          <p:cNvPr id="62" name="순서도: 대체 처리 61"/>
          <p:cNvSpPr/>
          <p:nvPr/>
        </p:nvSpPr>
        <p:spPr>
          <a:xfrm>
            <a:off x="5144116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TextBox 62"/>
          <p:cNvSpPr txBox="1">
            <a:spLocks noChangeArrowheads="1"/>
          </p:cNvSpPr>
          <p:nvPr/>
        </p:nvSpPr>
        <p:spPr bwMode="auto">
          <a:xfrm>
            <a:off x="510524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5</a:t>
            </a:r>
          </a:p>
        </p:txBody>
      </p:sp>
      <p:sp>
        <p:nvSpPr>
          <p:cNvPr id="64" name="순서도: 대체 처리 63"/>
          <p:cNvSpPr/>
          <p:nvPr/>
        </p:nvSpPr>
        <p:spPr>
          <a:xfrm>
            <a:off x="4606406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65" name="TextBox 64"/>
          <p:cNvSpPr txBox="1">
            <a:spLocks noChangeArrowheads="1"/>
          </p:cNvSpPr>
          <p:nvPr/>
        </p:nvSpPr>
        <p:spPr bwMode="auto">
          <a:xfrm>
            <a:off x="456753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4</a:t>
            </a:r>
          </a:p>
        </p:txBody>
      </p:sp>
      <p:sp>
        <p:nvSpPr>
          <p:cNvPr id="67" name="순서도: 대체 처리 66"/>
          <p:cNvSpPr/>
          <p:nvPr/>
        </p:nvSpPr>
        <p:spPr>
          <a:xfrm>
            <a:off x="4072160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TextBox 67"/>
          <p:cNvSpPr txBox="1">
            <a:spLocks noChangeArrowheads="1"/>
          </p:cNvSpPr>
          <p:nvPr/>
        </p:nvSpPr>
        <p:spPr bwMode="auto">
          <a:xfrm>
            <a:off x="4033292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69" name="순서도: 대체 처리 68"/>
          <p:cNvSpPr/>
          <p:nvPr/>
        </p:nvSpPr>
        <p:spPr>
          <a:xfrm>
            <a:off x="3540264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TextBox 69"/>
          <p:cNvSpPr txBox="1">
            <a:spLocks noChangeArrowheads="1"/>
          </p:cNvSpPr>
          <p:nvPr/>
        </p:nvSpPr>
        <p:spPr bwMode="auto">
          <a:xfrm>
            <a:off x="3501396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en-US" altLang="ko-KR" sz="1100" b="1" dirty="0" smtClean="0">
              <a:solidFill>
                <a:schemeClr val="accent6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1" name="순서도: 대체 처리 70"/>
          <p:cNvSpPr/>
          <p:nvPr/>
        </p:nvSpPr>
        <p:spPr>
          <a:xfrm>
            <a:off x="3002554" y="964400"/>
            <a:ext cx="482514" cy="252028"/>
          </a:xfrm>
          <a:prstGeom prst="flowChartAlternateProcess">
            <a:avLst/>
          </a:prstGeom>
          <a:solidFill>
            <a:schemeClr val="accent6">
              <a:lumMod val="5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TextBox 71"/>
          <p:cNvSpPr txBox="1">
            <a:spLocks noChangeArrowheads="1"/>
          </p:cNvSpPr>
          <p:nvPr/>
        </p:nvSpPr>
        <p:spPr bwMode="auto">
          <a:xfrm>
            <a:off x="2963686" y="908720"/>
            <a:ext cx="665398" cy="3462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pic>
        <p:nvPicPr>
          <p:cNvPr id="5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040" y="5303520"/>
            <a:ext cx="1080120" cy="2576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9" name="TextBox 43"/>
          <p:cNvSpPr txBox="1"/>
          <p:nvPr/>
        </p:nvSpPr>
        <p:spPr>
          <a:xfrm>
            <a:off x="644499" y="1604119"/>
            <a:ext cx="6110881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계산해 보시오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76" y="1743969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3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덧셈과 뺄셈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4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0405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덧셈을 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(3)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10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/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4" name="표 4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1784181"/>
              </p:ext>
            </p:extLst>
          </p:nvPr>
        </p:nvGraphicFramePr>
        <p:xfrm>
          <a:off x="1468246" y="3089382"/>
          <a:ext cx="1294108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3527"/>
                <a:gridCol w="323527"/>
                <a:gridCol w="323527"/>
                <a:gridCol w="323527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＋</a:t>
                      </a:r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6</a:t>
                      </a:r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49" name="표 4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4231088"/>
              </p:ext>
            </p:extLst>
          </p:nvPr>
        </p:nvGraphicFramePr>
        <p:xfrm>
          <a:off x="4184114" y="3089238"/>
          <a:ext cx="1294108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3527"/>
                <a:gridCol w="323527"/>
                <a:gridCol w="323527"/>
                <a:gridCol w="323527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8</a:t>
                      </a:r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7</a:t>
                      </a:r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9</a:t>
                      </a:r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＋</a:t>
                      </a:r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50" name="직사각형 49"/>
          <p:cNvSpPr/>
          <p:nvPr/>
        </p:nvSpPr>
        <p:spPr bwMode="auto">
          <a:xfrm>
            <a:off x="1792282" y="3912384"/>
            <a:ext cx="942825" cy="36513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ko-KR" sz="1900" b="1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7  0  0</a:t>
            </a:r>
            <a:endParaRPr lang="ko-KR" altLang="en-US" sz="1900" b="1" dirty="0">
              <a:solidFill>
                <a:srgbClr val="0070C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1" name="직사각형 50"/>
          <p:cNvSpPr/>
          <p:nvPr/>
        </p:nvSpPr>
        <p:spPr bwMode="auto">
          <a:xfrm>
            <a:off x="4370146" y="3904018"/>
            <a:ext cx="1304609" cy="36513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ko-KR" sz="1900" b="1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1  0  2  2</a:t>
            </a:r>
            <a:endParaRPr lang="ko-KR" altLang="en-US" sz="1900" b="1" dirty="0">
              <a:solidFill>
                <a:srgbClr val="0070C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3" name="그림 52">
            <a:extLst>
              <a:ext uri="{FF2B5EF4-FFF2-40B4-BE49-F238E27FC236}">
                <a16:creationId xmlns="" xmlns:a16="http://schemas.microsoft.com/office/drawing/2014/main" id="{DEEB3194-430D-4A4E-8DEF-5B08710B8A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8199" y="3845466"/>
            <a:ext cx="360000" cy="355000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="" xmlns:a16="http://schemas.microsoft.com/office/drawing/2014/main" id="{DEEB3194-430D-4A4E-8DEF-5B08710B8A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4410" y="3845466"/>
            <a:ext cx="360000" cy="355000"/>
          </a:xfrm>
          <a:prstGeom prst="rect">
            <a:avLst/>
          </a:prstGeom>
        </p:spPr>
      </p:pic>
      <p:sp>
        <p:nvSpPr>
          <p:cNvPr id="55" name="TextBox 53"/>
          <p:cNvSpPr txBox="1"/>
          <p:nvPr/>
        </p:nvSpPr>
        <p:spPr>
          <a:xfrm>
            <a:off x="1072202" y="2153828"/>
            <a:ext cx="1872208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en-US" altLang="ko-KR" sz="1900" dirty="0" smtClean="0">
                <a:latin typeface="맑은 고딕" pitchFamily="50" charset="-127"/>
                <a:ea typeface="맑은 고딕" pitchFamily="50" charset="-127"/>
              </a:rPr>
              <a:t>345+476=</a:t>
            </a:r>
            <a:endParaRPr lang="ko-KR" altLang="en-US" sz="19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6" name="TextBox 53"/>
          <p:cNvSpPr txBox="1"/>
          <p:nvPr/>
        </p:nvSpPr>
        <p:spPr>
          <a:xfrm>
            <a:off x="3865608" y="2153827"/>
            <a:ext cx="1872208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en-US" altLang="ko-KR" sz="1900" dirty="0" smtClean="0">
                <a:latin typeface="맑은 고딕" pitchFamily="50" charset="-127"/>
                <a:ea typeface="맑은 고딕" pitchFamily="50" charset="-127"/>
              </a:rPr>
              <a:t>587+694=</a:t>
            </a:r>
            <a:endParaRPr lang="ko-KR" altLang="en-US" sz="19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8" name="직사각형 57"/>
          <p:cNvSpPr/>
          <p:nvPr/>
        </p:nvSpPr>
        <p:spPr bwMode="auto">
          <a:xfrm>
            <a:off x="2368346" y="2181553"/>
            <a:ext cx="660546" cy="36513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900" b="1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rPr>
              <a:t>821</a:t>
            </a:r>
            <a:endParaRPr kumimoji="1" lang="ko-KR" altLang="en-US" sz="1900" b="1" i="0" u="none" strike="noStrike" cap="none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9" name="그림 58">
            <a:extLst>
              <a:ext uri="{FF2B5EF4-FFF2-40B4-BE49-F238E27FC236}">
                <a16:creationId xmlns="" xmlns:a16="http://schemas.microsoft.com/office/drawing/2014/main" id="{DEEB3194-430D-4A4E-8DEF-5B08710B8A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8892" y="2009118"/>
            <a:ext cx="360000" cy="355000"/>
          </a:xfrm>
          <a:prstGeom prst="rect">
            <a:avLst/>
          </a:prstGeom>
        </p:spPr>
      </p:pic>
      <p:sp>
        <p:nvSpPr>
          <p:cNvPr id="60" name="직사각형 59"/>
          <p:cNvSpPr/>
          <p:nvPr/>
        </p:nvSpPr>
        <p:spPr bwMode="auto">
          <a:xfrm>
            <a:off x="5107994" y="2191683"/>
            <a:ext cx="766077" cy="36513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900" b="1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rPr>
              <a:t>1281</a:t>
            </a:r>
            <a:endParaRPr kumimoji="1" lang="ko-KR" altLang="en-US" sz="1900" b="1" i="0" u="none" strike="noStrike" cap="none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66" name="그림 65">
            <a:extLst>
              <a:ext uri="{FF2B5EF4-FFF2-40B4-BE49-F238E27FC236}">
                <a16:creationId xmlns="" xmlns:a16="http://schemas.microsoft.com/office/drawing/2014/main" id="{DEEB3194-430D-4A4E-8DEF-5B08710B8A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6156" y="2014183"/>
            <a:ext cx="360000" cy="355000"/>
          </a:xfrm>
          <a:prstGeom prst="rect">
            <a:avLst/>
          </a:prstGeom>
        </p:spPr>
      </p:pic>
      <p:sp>
        <p:nvSpPr>
          <p:cNvPr id="73" name="TextBox 53"/>
          <p:cNvSpPr txBox="1"/>
          <p:nvPr/>
        </p:nvSpPr>
        <p:spPr>
          <a:xfrm>
            <a:off x="2105998" y="2838436"/>
            <a:ext cx="3417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en-US" altLang="ko-KR" sz="1600" dirty="0" smtClean="0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900" dirty="0" smtClean="0">
              <a:solidFill>
                <a:schemeClr val="accent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2" name="TextBox 53"/>
          <p:cNvSpPr txBox="1"/>
          <p:nvPr/>
        </p:nvSpPr>
        <p:spPr>
          <a:xfrm>
            <a:off x="1792282" y="2838436"/>
            <a:ext cx="3417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en-US" altLang="ko-KR" sz="1600" dirty="0" smtClean="0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900" dirty="0" smtClean="0">
              <a:solidFill>
                <a:schemeClr val="accent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3" name="TextBox 53"/>
          <p:cNvSpPr txBox="1"/>
          <p:nvPr/>
        </p:nvSpPr>
        <p:spPr>
          <a:xfrm>
            <a:off x="4798452" y="2844508"/>
            <a:ext cx="3417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en-US" altLang="ko-KR" sz="1600" dirty="0" smtClean="0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900" dirty="0" smtClean="0">
              <a:solidFill>
                <a:schemeClr val="accent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5" name="TextBox 53"/>
          <p:cNvSpPr txBox="1"/>
          <p:nvPr/>
        </p:nvSpPr>
        <p:spPr>
          <a:xfrm>
            <a:off x="4484736" y="2844508"/>
            <a:ext cx="3417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en-US" altLang="ko-KR" sz="1600" dirty="0" smtClean="0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900" dirty="0" smtClean="0">
              <a:solidFill>
                <a:schemeClr val="accent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87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8" name="Picture 1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0352" y="5273291"/>
            <a:ext cx="958428" cy="3210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" name="그룹 1"/>
          <p:cNvGrpSpPr/>
          <p:nvPr/>
        </p:nvGrpSpPr>
        <p:grpSpPr>
          <a:xfrm>
            <a:off x="179512" y="2613652"/>
            <a:ext cx="6667165" cy="2659638"/>
            <a:chOff x="179512" y="2613652"/>
            <a:chExt cx="6667165" cy="2659638"/>
          </a:xfrm>
        </p:grpSpPr>
        <p:sp>
          <p:nvSpPr>
            <p:cNvPr id="74" name="직각 삼각형 73"/>
            <p:cNvSpPr/>
            <p:nvPr/>
          </p:nvSpPr>
          <p:spPr>
            <a:xfrm flipH="1" flipV="1">
              <a:off x="5261885" y="5085183"/>
              <a:ext cx="195359" cy="188107"/>
            </a:xfrm>
            <a:prstGeom prst="rtTriangle">
              <a:avLst/>
            </a:prstGeom>
            <a:solidFill>
              <a:schemeClr val="accent4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75" name="직사각형 74"/>
            <p:cNvSpPr/>
            <p:nvPr/>
          </p:nvSpPr>
          <p:spPr>
            <a:xfrm>
              <a:off x="179512" y="2976531"/>
              <a:ext cx="6667165" cy="21086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pic>
          <p:nvPicPr>
            <p:cNvPr id="77" name="Picture 2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0822" y="2613652"/>
              <a:ext cx="981075" cy="361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aphicFrame>
        <p:nvGraphicFramePr>
          <p:cNvPr id="79" name="표 7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7760265"/>
              </p:ext>
            </p:extLst>
          </p:nvPr>
        </p:nvGraphicFramePr>
        <p:xfrm>
          <a:off x="1294674" y="3456720"/>
          <a:ext cx="1735604" cy="13349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390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3390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43390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433901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444982">
                <a:tc>
                  <a:txBody>
                    <a:bodyPr/>
                    <a:lstStyle/>
                    <a:p>
                      <a:pPr algn="ctr" latinLnBrk="1"/>
                      <a:endParaRPr lang="ko-KR" altLang="en-US" sz="20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 smtClean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lang="ko-KR" altLang="en-US" sz="2000" b="0" dirty="0">
                        <a:solidFill>
                          <a:schemeClr val="accent3">
                            <a:lumMod val="75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 smtClean="0">
                          <a:solidFill>
                            <a:schemeClr val="accent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lang="ko-KR" altLang="en-US" sz="2000" b="0" dirty="0">
                        <a:solidFill>
                          <a:schemeClr val="accent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lang="ko-KR" altLang="en-US" sz="2000" b="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449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＋</a:t>
                      </a:r>
                      <a:endParaRPr lang="ko-KR" altLang="en-US" sz="20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 smtClean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lang="ko-KR" altLang="en-US" sz="2000" b="0" dirty="0">
                        <a:solidFill>
                          <a:schemeClr val="accent3">
                            <a:lumMod val="75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 smtClean="0">
                          <a:solidFill>
                            <a:schemeClr val="accent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7</a:t>
                      </a:r>
                      <a:endParaRPr lang="ko-KR" altLang="en-US" sz="2000" b="0" dirty="0">
                        <a:solidFill>
                          <a:schemeClr val="accent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6</a:t>
                      </a:r>
                      <a:endParaRPr lang="ko-KR" altLang="en-US" sz="2000" b="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4982">
                <a:tc>
                  <a:txBody>
                    <a:bodyPr/>
                    <a:lstStyle/>
                    <a:p>
                      <a:pPr algn="ctr" latinLnBrk="1"/>
                      <a:endParaRPr lang="ko-KR" altLang="en-US" sz="20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 smtClean="0">
                          <a:solidFill>
                            <a:schemeClr val="accent3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8</a:t>
                      </a:r>
                      <a:endParaRPr lang="ko-KR" altLang="en-US" sz="2000" b="0" dirty="0">
                        <a:solidFill>
                          <a:schemeClr val="accent3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 smtClean="0">
                          <a:solidFill>
                            <a:schemeClr val="accent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lang="ko-KR" altLang="en-US" sz="2000" b="0" dirty="0">
                        <a:solidFill>
                          <a:schemeClr val="accent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lang="ko-KR" altLang="en-US" sz="2000" b="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80" name="표 7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5568729"/>
              </p:ext>
            </p:extLst>
          </p:nvPr>
        </p:nvGraphicFramePr>
        <p:xfrm>
          <a:off x="4035042" y="3417182"/>
          <a:ext cx="1735604" cy="13349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390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3390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43390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433901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444982">
                <a:tc>
                  <a:txBody>
                    <a:bodyPr/>
                    <a:lstStyle/>
                    <a:p>
                      <a:pPr algn="ctr" latinLnBrk="1"/>
                      <a:endParaRPr lang="ko-KR" altLang="en-US" sz="20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 smtClean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lang="ko-KR" altLang="en-US" sz="2000" b="0" dirty="0">
                        <a:solidFill>
                          <a:schemeClr val="accent3">
                            <a:lumMod val="75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 smtClean="0">
                          <a:solidFill>
                            <a:schemeClr val="accent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8</a:t>
                      </a:r>
                      <a:endParaRPr lang="ko-KR" altLang="en-US" sz="2000" b="0" dirty="0">
                        <a:solidFill>
                          <a:schemeClr val="accent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7</a:t>
                      </a:r>
                      <a:endParaRPr lang="ko-KR" altLang="en-US" sz="2000" b="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449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＋</a:t>
                      </a:r>
                      <a:endParaRPr lang="ko-KR" altLang="en-US" sz="20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 smtClean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6</a:t>
                      </a:r>
                      <a:endParaRPr lang="ko-KR" altLang="en-US" sz="2000" b="0" dirty="0">
                        <a:solidFill>
                          <a:schemeClr val="accent3">
                            <a:lumMod val="75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 smtClean="0">
                          <a:solidFill>
                            <a:schemeClr val="accent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9</a:t>
                      </a:r>
                      <a:endParaRPr lang="ko-KR" altLang="en-US" sz="2000" b="0" dirty="0">
                        <a:solidFill>
                          <a:schemeClr val="accent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lang="ko-KR" altLang="en-US" sz="2000" b="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498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 smtClean="0">
                          <a:solidFill>
                            <a:schemeClr val="accent3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lang="ko-KR" altLang="en-US" sz="2000" b="0" dirty="0">
                        <a:solidFill>
                          <a:schemeClr val="accent3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 smtClean="0">
                          <a:solidFill>
                            <a:schemeClr val="accent3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lang="ko-KR" altLang="en-US" sz="2000" b="0" dirty="0">
                        <a:solidFill>
                          <a:schemeClr val="accent3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 smtClean="0">
                          <a:solidFill>
                            <a:schemeClr val="accent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8</a:t>
                      </a:r>
                      <a:endParaRPr lang="ko-KR" altLang="en-US" sz="2000" b="0" dirty="0">
                        <a:solidFill>
                          <a:schemeClr val="accent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lang="ko-KR" altLang="en-US" sz="2000" b="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81" name="TextBox 53"/>
          <p:cNvSpPr txBox="1"/>
          <p:nvPr/>
        </p:nvSpPr>
        <p:spPr>
          <a:xfrm>
            <a:off x="2214010" y="3284984"/>
            <a:ext cx="3417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en-US" altLang="ko-KR" sz="16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900" dirty="0" smtClean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5" name="TextBox 53"/>
          <p:cNvSpPr txBox="1"/>
          <p:nvPr/>
        </p:nvSpPr>
        <p:spPr>
          <a:xfrm>
            <a:off x="4951775" y="3213120"/>
            <a:ext cx="3417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en-US" altLang="ko-KR" sz="16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900" dirty="0" smtClean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6" name="TextBox 53"/>
          <p:cNvSpPr txBox="1"/>
          <p:nvPr/>
        </p:nvSpPr>
        <p:spPr>
          <a:xfrm>
            <a:off x="4507846" y="3206790"/>
            <a:ext cx="3417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en-US" altLang="ko-KR" sz="1600" dirty="0" smtClean="0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900" dirty="0" smtClean="0">
              <a:solidFill>
                <a:schemeClr val="accent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7018371" y="1092168"/>
            <a:ext cx="212562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000" b="1" dirty="0">
                <a:latin typeface="맑은 고딕" pitchFamily="50" charset="-127"/>
                <a:ea typeface="맑은 고딕" pitchFamily="50" charset="-127"/>
              </a:rPr>
              <a:t>&lt; </a:t>
            </a:r>
            <a:r>
              <a:rPr lang="ko-KR" altLang="en-US" sz="1000" b="1" dirty="0">
                <a:latin typeface="맑은 고딕" pitchFamily="50" charset="-127"/>
                <a:ea typeface="맑은 고딕" pitchFamily="50" charset="-127"/>
              </a:rPr>
              <a:t>풀이 확인 클릭 시 나타나는 화면</a:t>
            </a:r>
            <a:r>
              <a:rPr lang="en-US" altLang="ko-KR" sz="1000" b="1" dirty="0" smtClean="0">
                <a:latin typeface="맑은 고딕" pitchFamily="50" charset="-127"/>
                <a:ea typeface="맑은 고딕" pitchFamily="50" charset="-127"/>
              </a:rPr>
              <a:t>&gt;</a:t>
            </a:r>
          </a:p>
          <a:p>
            <a:pPr algn="just"/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/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8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suh_h_0301_01_0405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_401_1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335843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extBox 43"/>
          <p:cNvSpPr txBox="1"/>
          <p:nvPr/>
        </p:nvSpPr>
        <p:spPr>
          <a:xfrm>
            <a:off x="644499" y="1604119"/>
            <a:ext cx="6110881" cy="96949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r>
              <a:rPr lang="ko-KR" altLang="en-US" sz="1900" dirty="0">
                <a:latin typeface="맑은 고딕" pitchFamily="50" charset="-127"/>
                <a:ea typeface="맑은 고딕" pitchFamily="50" charset="-127"/>
              </a:rPr>
              <a:t>다음 숫자 카드를 한 번씩만 사용하여 만들 수 있는 가장 큰 수와 가장 작은 수를 더하면 얼마인지 구해 </a:t>
            </a:r>
            <a:r>
              <a:rPr lang="ko-KR" altLang="en-US" sz="1900" dirty="0" smtClean="0">
                <a:latin typeface="맑은 고딕" pitchFamily="50" charset="-127"/>
                <a:ea typeface="맑은 고딕" pitchFamily="50" charset="-127"/>
              </a:rPr>
              <a:t>보시오</a:t>
            </a:r>
            <a:r>
              <a:rPr lang="en-US" altLang="ko-KR" sz="19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1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7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8298" y="5253061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76" y="1743969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9" name="순서도: 대체 처리 48"/>
          <p:cNvSpPr/>
          <p:nvPr/>
        </p:nvSpPr>
        <p:spPr>
          <a:xfrm>
            <a:off x="6213722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순서도: 대체 처리 49"/>
          <p:cNvSpPr/>
          <p:nvPr/>
        </p:nvSpPr>
        <p:spPr>
          <a:xfrm>
            <a:off x="5676012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/>
          <p:cNvSpPr txBox="1">
            <a:spLocks noChangeArrowheads="1"/>
          </p:cNvSpPr>
          <p:nvPr/>
        </p:nvSpPr>
        <p:spPr bwMode="auto">
          <a:xfrm>
            <a:off x="5637144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6</a:t>
            </a:r>
          </a:p>
        </p:txBody>
      </p:sp>
      <p:sp>
        <p:nvSpPr>
          <p:cNvPr id="61" name="순서도: 대체 처리 60"/>
          <p:cNvSpPr/>
          <p:nvPr/>
        </p:nvSpPr>
        <p:spPr>
          <a:xfrm>
            <a:off x="5144116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TextBox 74"/>
          <p:cNvSpPr txBox="1">
            <a:spLocks noChangeArrowheads="1"/>
          </p:cNvSpPr>
          <p:nvPr/>
        </p:nvSpPr>
        <p:spPr bwMode="auto">
          <a:xfrm>
            <a:off x="510524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5</a:t>
            </a:r>
          </a:p>
        </p:txBody>
      </p:sp>
      <p:sp>
        <p:nvSpPr>
          <p:cNvPr id="76" name="순서도: 대체 처리 75"/>
          <p:cNvSpPr/>
          <p:nvPr/>
        </p:nvSpPr>
        <p:spPr>
          <a:xfrm>
            <a:off x="4606406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77" name="TextBox 76"/>
          <p:cNvSpPr txBox="1">
            <a:spLocks noChangeArrowheads="1"/>
          </p:cNvSpPr>
          <p:nvPr/>
        </p:nvSpPr>
        <p:spPr bwMode="auto">
          <a:xfrm>
            <a:off x="456753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4</a:t>
            </a:r>
          </a:p>
        </p:txBody>
      </p:sp>
      <p:sp>
        <p:nvSpPr>
          <p:cNvPr id="78" name="순서도: 대체 처리 77"/>
          <p:cNvSpPr/>
          <p:nvPr/>
        </p:nvSpPr>
        <p:spPr>
          <a:xfrm>
            <a:off x="4072160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TextBox 78"/>
          <p:cNvSpPr txBox="1">
            <a:spLocks noChangeArrowheads="1"/>
          </p:cNvSpPr>
          <p:nvPr/>
        </p:nvSpPr>
        <p:spPr bwMode="auto">
          <a:xfrm>
            <a:off x="4033292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80" name="순서도: 대체 처리 79"/>
          <p:cNvSpPr/>
          <p:nvPr/>
        </p:nvSpPr>
        <p:spPr>
          <a:xfrm>
            <a:off x="3540264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TextBox 84"/>
          <p:cNvSpPr txBox="1">
            <a:spLocks noChangeArrowheads="1"/>
          </p:cNvSpPr>
          <p:nvPr/>
        </p:nvSpPr>
        <p:spPr bwMode="auto">
          <a:xfrm>
            <a:off x="3501396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en-US" altLang="ko-KR" sz="1100" b="1" dirty="0" smtClean="0">
              <a:solidFill>
                <a:schemeClr val="accent6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8" name="TextBox 87"/>
          <p:cNvSpPr txBox="1">
            <a:spLocks noChangeArrowheads="1"/>
          </p:cNvSpPr>
          <p:nvPr/>
        </p:nvSpPr>
        <p:spPr bwMode="auto">
          <a:xfrm>
            <a:off x="6174854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7</a:t>
            </a:r>
          </a:p>
        </p:txBody>
      </p:sp>
      <p:sp>
        <p:nvSpPr>
          <p:cNvPr id="89" name="순서도: 대체 처리 88"/>
          <p:cNvSpPr/>
          <p:nvPr/>
        </p:nvSpPr>
        <p:spPr>
          <a:xfrm>
            <a:off x="3009366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90" name="TextBox 89"/>
          <p:cNvSpPr txBox="1">
            <a:spLocks noChangeArrowheads="1"/>
          </p:cNvSpPr>
          <p:nvPr/>
        </p:nvSpPr>
        <p:spPr bwMode="auto">
          <a:xfrm>
            <a:off x="297049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sp>
        <p:nvSpPr>
          <p:cNvPr id="91" name="순서도: 대체 처리 90"/>
          <p:cNvSpPr/>
          <p:nvPr/>
        </p:nvSpPr>
        <p:spPr>
          <a:xfrm>
            <a:off x="3549426" y="964400"/>
            <a:ext cx="482514" cy="252028"/>
          </a:xfrm>
          <a:prstGeom prst="flowChartAlternateProcess">
            <a:avLst/>
          </a:prstGeom>
          <a:solidFill>
            <a:schemeClr val="accent6">
              <a:lumMod val="5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TextBox 91"/>
          <p:cNvSpPr txBox="1">
            <a:spLocks noChangeArrowheads="1"/>
          </p:cNvSpPr>
          <p:nvPr/>
        </p:nvSpPr>
        <p:spPr bwMode="auto">
          <a:xfrm>
            <a:off x="351055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  <p:pic>
        <p:nvPicPr>
          <p:cNvPr id="10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040" y="5303520"/>
            <a:ext cx="1080120" cy="2576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" name="타원 38"/>
          <p:cNvSpPr/>
          <p:nvPr/>
        </p:nvSpPr>
        <p:spPr>
          <a:xfrm>
            <a:off x="5495345" y="5073628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4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5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덧셈과 뺄셈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7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0405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덧셈을 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(3)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4" name="직사각형 53"/>
          <p:cNvSpPr/>
          <p:nvPr/>
        </p:nvSpPr>
        <p:spPr bwMode="auto">
          <a:xfrm>
            <a:off x="1530255" y="3484610"/>
            <a:ext cx="5057970" cy="1168526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360000">
              <a:spcBef>
                <a:spcPts val="1140"/>
              </a:spcBef>
            </a:pPr>
            <a:r>
              <a:rPr lang="en-US" altLang="ko-KR" sz="1900" b="1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6</a:t>
            </a:r>
            <a:r>
              <a:rPr lang="en-US" altLang="ko-KR" sz="1900" b="1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, 9, 7</a:t>
            </a:r>
            <a:r>
              <a:rPr lang="ko-KR" altLang="en-US" sz="1900" b="1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로 만들 수 있는 가장 큰 수는 </a:t>
            </a:r>
            <a:r>
              <a:rPr lang="en-US" altLang="ko-KR" sz="1900" b="1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976</a:t>
            </a:r>
            <a:r>
              <a:rPr lang="ko-KR" altLang="en-US" sz="1900" b="1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이고</a:t>
            </a:r>
            <a:r>
              <a:rPr lang="en-US" altLang="ko-KR" sz="1900" b="1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900" b="1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가장 작은 수는 </a:t>
            </a:r>
            <a:r>
              <a:rPr lang="en-US" altLang="ko-KR" sz="1900" b="1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679</a:t>
            </a:r>
            <a:r>
              <a:rPr lang="ko-KR" altLang="en-US" sz="1900" b="1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이므로 가장 큰 수와 가장 작은 수를 더하면 </a:t>
            </a:r>
            <a:r>
              <a:rPr lang="en-US" altLang="ko-KR" sz="1900" b="1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976+679=1655</a:t>
            </a:r>
            <a:r>
              <a:rPr lang="ko-KR" altLang="en-US" sz="1900" b="1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입니다</a:t>
            </a:r>
            <a:r>
              <a:rPr lang="en-US" altLang="ko-KR" sz="1900" b="1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xmlns="" id="{DEEB3194-430D-4A4E-8DEF-5B08710B8A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4123" y="3307110"/>
            <a:ext cx="360000" cy="355000"/>
          </a:xfrm>
          <a:prstGeom prst="rect">
            <a:avLst/>
          </a:prstGeom>
        </p:spPr>
      </p:pic>
      <p:pic>
        <p:nvPicPr>
          <p:cNvPr id="56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5791" y="3545429"/>
            <a:ext cx="290512" cy="233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7" name="Picture 1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490" y="3454328"/>
            <a:ext cx="571500" cy="361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8" name="타원 57"/>
          <p:cNvSpPr/>
          <p:nvPr/>
        </p:nvSpPr>
        <p:spPr>
          <a:xfrm>
            <a:off x="712318" y="3331785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9" name="타원 58"/>
          <p:cNvSpPr/>
          <p:nvPr/>
        </p:nvSpPr>
        <p:spPr>
          <a:xfrm>
            <a:off x="1459367" y="3370127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60" name="Picture 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783" y="4757932"/>
            <a:ext cx="430913" cy="3700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" name="타원 61"/>
          <p:cNvSpPr/>
          <p:nvPr/>
        </p:nvSpPr>
        <p:spPr>
          <a:xfrm>
            <a:off x="704092" y="4650867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3" name="직사각형 62"/>
          <p:cNvSpPr/>
          <p:nvPr/>
        </p:nvSpPr>
        <p:spPr bwMode="auto">
          <a:xfrm>
            <a:off x="1530160" y="4736984"/>
            <a:ext cx="822000" cy="411974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900" b="1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rPr>
              <a:t>1655</a:t>
            </a:r>
            <a:endParaRPr kumimoji="1" lang="ko-KR" altLang="en-US" sz="1900" b="1" i="0" u="none" strike="noStrike" cap="none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64" name="그림 63">
            <a:extLst>
              <a:ext uri="{FF2B5EF4-FFF2-40B4-BE49-F238E27FC236}">
                <a16:creationId xmlns:a16="http://schemas.microsoft.com/office/drawing/2014/main" xmlns="" id="{DEEB3194-430D-4A4E-8DEF-5B08710B8A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72160" y="4626739"/>
            <a:ext cx="360000" cy="355000"/>
          </a:xfrm>
          <a:prstGeom prst="rect">
            <a:avLst/>
          </a:prstGeom>
        </p:spPr>
      </p:pic>
      <p:sp>
        <p:nvSpPr>
          <p:cNvPr id="67" name="타원 66"/>
          <p:cNvSpPr/>
          <p:nvPr/>
        </p:nvSpPr>
        <p:spPr>
          <a:xfrm>
            <a:off x="277313" y="5093097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7018371" y="975242"/>
            <a:ext cx="2125629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예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풀이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답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)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약물 사용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활동지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다운로드 버튼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(1~2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번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답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/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6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70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suh_h_0301_01_0405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_401_1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2493526" y="2573614"/>
            <a:ext cx="635684" cy="767703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</a:t>
            </a:r>
            <a:endParaRPr lang="ko-KR" altLang="en-US" sz="32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1" name="모서리가 둥근 직사각형 70"/>
          <p:cNvSpPr/>
          <p:nvPr/>
        </p:nvSpPr>
        <p:spPr>
          <a:xfrm>
            <a:off x="3318054" y="2574665"/>
            <a:ext cx="635684" cy="76770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9</a:t>
            </a:r>
            <a:endParaRPr lang="ko-KR" altLang="en-US" sz="32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2" name="모서리가 둥근 직사각형 71"/>
          <p:cNvSpPr/>
          <p:nvPr/>
        </p:nvSpPr>
        <p:spPr>
          <a:xfrm>
            <a:off x="4166794" y="2564081"/>
            <a:ext cx="635684" cy="767703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</a:t>
            </a:r>
            <a:endParaRPr lang="ko-KR" altLang="en-US" sz="32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309539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순서도: 대체 처리 72"/>
          <p:cNvSpPr/>
          <p:nvPr/>
        </p:nvSpPr>
        <p:spPr>
          <a:xfrm>
            <a:off x="6237860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TextBox 80"/>
          <p:cNvSpPr txBox="1">
            <a:spLocks noChangeArrowheads="1"/>
          </p:cNvSpPr>
          <p:nvPr/>
        </p:nvSpPr>
        <p:spPr bwMode="auto">
          <a:xfrm>
            <a:off x="6198992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7</a:t>
            </a:r>
          </a:p>
        </p:txBody>
      </p:sp>
      <p:sp>
        <p:nvSpPr>
          <p:cNvPr id="82" name="순서도: 대체 처리 81"/>
          <p:cNvSpPr/>
          <p:nvPr/>
        </p:nvSpPr>
        <p:spPr>
          <a:xfrm>
            <a:off x="5700150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TextBox 82"/>
          <p:cNvSpPr txBox="1">
            <a:spLocks noChangeArrowheads="1"/>
          </p:cNvSpPr>
          <p:nvPr/>
        </p:nvSpPr>
        <p:spPr bwMode="auto">
          <a:xfrm>
            <a:off x="5661282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6</a:t>
            </a:r>
          </a:p>
        </p:txBody>
      </p:sp>
      <p:sp>
        <p:nvSpPr>
          <p:cNvPr id="84" name="순서도: 대체 처리 83"/>
          <p:cNvSpPr/>
          <p:nvPr/>
        </p:nvSpPr>
        <p:spPr>
          <a:xfrm>
            <a:off x="5168254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TextBox 84"/>
          <p:cNvSpPr txBox="1">
            <a:spLocks noChangeArrowheads="1"/>
          </p:cNvSpPr>
          <p:nvPr/>
        </p:nvSpPr>
        <p:spPr bwMode="auto">
          <a:xfrm>
            <a:off x="5129386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5</a:t>
            </a:r>
          </a:p>
        </p:txBody>
      </p:sp>
      <p:sp>
        <p:nvSpPr>
          <p:cNvPr id="86" name="순서도: 대체 처리 85"/>
          <p:cNvSpPr/>
          <p:nvPr/>
        </p:nvSpPr>
        <p:spPr>
          <a:xfrm>
            <a:off x="4630544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87" name="TextBox 86"/>
          <p:cNvSpPr txBox="1">
            <a:spLocks noChangeArrowheads="1"/>
          </p:cNvSpPr>
          <p:nvPr/>
        </p:nvSpPr>
        <p:spPr bwMode="auto">
          <a:xfrm>
            <a:off x="4591676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4</a:t>
            </a:r>
          </a:p>
        </p:txBody>
      </p:sp>
      <p:sp>
        <p:nvSpPr>
          <p:cNvPr id="88" name="순서도: 대체 처리 87"/>
          <p:cNvSpPr/>
          <p:nvPr/>
        </p:nvSpPr>
        <p:spPr>
          <a:xfrm>
            <a:off x="4096298" y="964400"/>
            <a:ext cx="482514" cy="252028"/>
          </a:xfrm>
          <a:prstGeom prst="flowChartAlternateProcess">
            <a:avLst/>
          </a:prstGeom>
          <a:solidFill>
            <a:schemeClr val="accent6">
              <a:lumMod val="5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TextBox 88"/>
          <p:cNvSpPr txBox="1">
            <a:spLocks noChangeArrowheads="1"/>
          </p:cNvSpPr>
          <p:nvPr/>
        </p:nvSpPr>
        <p:spPr bwMode="auto">
          <a:xfrm>
            <a:off x="4057430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90" name="순서도: 대체 처리 89"/>
          <p:cNvSpPr/>
          <p:nvPr/>
        </p:nvSpPr>
        <p:spPr>
          <a:xfrm>
            <a:off x="3564402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TextBox 90"/>
          <p:cNvSpPr txBox="1">
            <a:spLocks noChangeArrowheads="1"/>
          </p:cNvSpPr>
          <p:nvPr/>
        </p:nvSpPr>
        <p:spPr bwMode="auto">
          <a:xfrm>
            <a:off x="3525534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en-US" altLang="ko-KR" sz="1100" b="1" dirty="0" smtClean="0">
              <a:solidFill>
                <a:schemeClr val="accent6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2" name="순서도: 대체 처리 91"/>
          <p:cNvSpPr/>
          <p:nvPr/>
        </p:nvSpPr>
        <p:spPr>
          <a:xfrm>
            <a:off x="3026692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93" name="TextBox 92"/>
          <p:cNvSpPr txBox="1">
            <a:spLocks noChangeArrowheads="1"/>
          </p:cNvSpPr>
          <p:nvPr/>
        </p:nvSpPr>
        <p:spPr bwMode="auto">
          <a:xfrm>
            <a:off x="2987824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="" xmlns:a16="http://schemas.microsoft.com/office/drawing/2014/main" id="{FC15E273-4749-4AA6-AE2A-E26ACFF02A01}"/>
              </a:ext>
            </a:extLst>
          </p:cNvPr>
          <p:cNvSpPr txBox="1"/>
          <p:nvPr/>
        </p:nvSpPr>
        <p:spPr>
          <a:xfrm>
            <a:off x="657304" y="1613520"/>
            <a:ext cx="3989590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90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계산해 보시오</a:t>
            </a:r>
            <a:r>
              <a:rPr kumimoji="0" lang="en-US" altLang="ko-KR" sz="190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.</a:t>
            </a:r>
            <a:endParaRPr kumimoji="0" lang="ko-KR" altLang="en-US" sz="19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9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76" y="1743969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3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4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덧셈과 뺄셈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5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0405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덧셈을 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(3)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6" name="표 5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7157144"/>
              </p:ext>
            </p:extLst>
          </p:nvPr>
        </p:nvGraphicFramePr>
        <p:xfrm>
          <a:off x="1460113" y="2633289"/>
          <a:ext cx="1294108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3527"/>
                <a:gridCol w="323527"/>
                <a:gridCol w="323527"/>
                <a:gridCol w="323527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6</a:t>
                      </a:r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9</a:t>
                      </a:r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＋</a:t>
                      </a:r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8</a:t>
                      </a:r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6</a:t>
                      </a:r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57" name="표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0506303"/>
              </p:ext>
            </p:extLst>
          </p:nvPr>
        </p:nvGraphicFramePr>
        <p:xfrm>
          <a:off x="4175981" y="2633145"/>
          <a:ext cx="1294108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3527"/>
                <a:gridCol w="323527"/>
                <a:gridCol w="323527"/>
                <a:gridCol w="323527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8</a:t>
                      </a:r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＋</a:t>
                      </a:r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9</a:t>
                      </a:r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8</a:t>
                      </a:r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59" name="직사각형 58"/>
          <p:cNvSpPr/>
          <p:nvPr/>
        </p:nvSpPr>
        <p:spPr bwMode="auto">
          <a:xfrm>
            <a:off x="1784149" y="3456291"/>
            <a:ext cx="942825" cy="36513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900" b="1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9  3  5</a:t>
            </a:r>
            <a:endParaRPr kumimoji="1" lang="ko-KR" altLang="en-US" sz="1900" b="1" i="0" u="none" strike="noStrike" cap="none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0" name="직사각형 59"/>
          <p:cNvSpPr/>
          <p:nvPr/>
        </p:nvSpPr>
        <p:spPr bwMode="auto">
          <a:xfrm>
            <a:off x="4180532" y="3447925"/>
            <a:ext cx="1304609" cy="36513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900" b="1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rPr>
              <a:t>1  4  1  2</a:t>
            </a:r>
            <a:endParaRPr kumimoji="1" lang="ko-KR" altLang="en-US" sz="1900" b="1" i="0" u="none" strike="noStrike" cap="none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65" name="그림 64">
            <a:extLst>
              <a:ext uri="{FF2B5EF4-FFF2-40B4-BE49-F238E27FC236}">
                <a16:creationId xmlns="" xmlns:a16="http://schemas.microsoft.com/office/drawing/2014/main" id="{DEEB3194-430D-4A4E-8DEF-5B08710B8A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8585" y="3389373"/>
            <a:ext cx="360000" cy="355000"/>
          </a:xfrm>
          <a:prstGeom prst="rect">
            <a:avLst/>
          </a:prstGeom>
        </p:spPr>
      </p:pic>
      <p:pic>
        <p:nvPicPr>
          <p:cNvPr id="66" name="그림 65">
            <a:extLst>
              <a:ext uri="{FF2B5EF4-FFF2-40B4-BE49-F238E27FC236}">
                <a16:creationId xmlns="" xmlns:a16="http://schemas.microsoft.com/office/drawing/2014/main" id="{DEEB3194-430D-4A4E-8DEF-5B08710B8A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6277" y="3389373"/>
            <a:ext cx="360000" cy="355000"/>
          </a:xfrm>
          <a:prstGeom prst="rect">
            <a:avLst/>
          </a:prstGeom>
        </p:spPr>
      </p:pic>
      <p:pic>
        <p:nvPicPr>
          <p:cNvPr id="32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3" name="Picture 1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0352" y="5273291"/>
            <a:ext cx="958428" cy="3210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4" name="타원 33"/>
          <p:cNvSpPr/>
          <p:nvPr/>
        </p:nvSpPr>
        <p:spPr>
          <a:xfrm>
            <a:off x="4746657" y="5135025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5827887" y="5011416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36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37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suh_h_0301_01_0405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_401_1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9" name="TextBox 53"/>
          <p:cNvSpPr txBox="1"/>
          <p:nvPr/>
        </p:nvSpPr>
        <p:spPr>
          <a:xfrm>
            <a:off x="2105998" y="2400298"/>
            <a:ext cx="3417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en-US" altLang="ko-KR" sz="1600" dirty="0" smtClean="0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900" dirty="0" smtClean="0">
              <a:solidFill>
                <a:schemeClr val="accent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1792282" y="2400298"/>
            <a:ext cx="655482" cy="33855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/>
          <p:cNvSpPr/>
          <p:nvPr/>
        </p:nvSpPr>
        <p:spPr>
          <a:xfrm>
            <a:off x="1338817" y="2234778"/>
            <a:ext cx="709166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#1-1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TextBox 53"/>
          <p:cNvSpPr txBox="1"/>
          <p:nvPr/>
        </p:nvSpPr>
        <p:spPr>
          <a:xfrm>
            <a:off x="1792282" y="2400298"/>
            <a:ext cx="3417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en-US" altLang="ko-KR" sz="1600" dirty="0" smtClean="0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900" dirty="0" smtClean="0">
              <a:solidFill>
                <a:schemeClr val="accent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4" name="TextBox 53"/>
          <p:cNvSpPr txBox="1"/>
          <p:nvPr/>
        </p:nvSpPr>
        <p:spPr>
          <a:xfrm>
            <a:off x="4798452" y="2406370"/>
            <a:ext cx="3417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en-US" altLang="ko-KR" sz="1600" dirty="0" smtClean="0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900" dirty="0" smtClean="0">
              <a:solidFill>
                <a:schemeClr val="accent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4484736" y="2406370"/>
            <a:ext cx="655482" cy="33855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53"/>
          <p:cNvSpPr txBox="1"/>
          <p:nvPr/>
        </p:nvSpPr>
        <p:spPr>
          <a:xfrm>
            <a:off x="4484736" y="2406370"/>
            <a:ext cx="3417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en-US" altLang="ko-KR" sz="1600" dirty="0" smtClean="0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900" dirty="0" smtClean="0">
              <a:solidFill>
                <a:schemeClr val="accent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7" name="타원 46"/>
          <p:cNvSpPr/>
          <p:nvPr/>
        </p:nvSpPr>
        <p:spPr>
          <a:xfrm>
            <a:off x="4092546" y="2234778"/>
            <a:ext cx="709166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#1-2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7018371" y="1092168"/>
            <a:ext cx="2125629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Tx/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기존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개발물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활용 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(3~7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번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)</a:t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  <a:hlinkClick r:id="rId6"/>
              </a:rPr>
              <a:t>https://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  <a:hlinkClick r:id="rId6"/>
              </a:rPr>
              <a:t>cdata2.tsherpa.co.kr/tsherpa/MultiMedia/Flash/2020/curri/index.html?flashxmlnum=jmp1130&amp;classa=A8-C1-31-MM-MM-04-02-04-0-0-0-0&amp;classno=MM_31_04/suh_0301_01_0004/suh_0301_01_0004_401_1.html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각각 정답 칸 클릭 시 표출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-’935’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정답 칸 클릭 시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#1-1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표출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-’1412’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정답 칸 클릭 시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#1-2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표출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풀이 확인 클릭 시 풀이 표출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다음 슬라이드 참고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)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답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/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35730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순서도: 대체 처리 72"/>
          <p:cNvSpPr/>
          <p:nvPr/>
        </p:nvSpPr>
        <p:spPr>
          <a:xfrm>
            <a:off x="6237860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TextBox 80"/>
          <p:cNvSpPr txBox="1">
            <a:spLocks noChangeArrowheads="1"/>
          </p:cNvSpPr>
          <p:nvPr/>
        </p:nvSpPr>
        <p:spPr bwMode="auto">
          <a:xfrm>
            <a:off x="6198992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7</a:t>
            </a:r>
          </a:p>
        </p:txBody>
      </p:sp>
      <p:sp>
        <p:nvSpPr>
          <p:cNvPr id="82" name="순서도: 대체 처리 81"/>
          <p:cNvSpPr/>
          <p:nvPr/>
        </p:nvSpPr>
        <p:spPr>
          <a:xfrm>
            <a:off x="5700150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TextBox 82"/>
          <p:cNvSpPr txBox="1">
            <a:spLocks noChangeArrowheads="1"/>
          </p:cNvSpPr>
          <p:nvPr/>
        </p:nvSpPr>
        <p:spPr bwMode="auto">
          <a:xfrm>
            <a:off x="5661282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6</a:t>
            </a:r>
          </a:p>
        </p:txBody>
      </p:sp>
      <p:sp>
        <p:nvSpPr>
          <p:cNvPr id="84" name="순서도: 대체 처리 83"/>
          <p:cNvSpPr/>
          <p:nvPr/>
        </p:nvSpPr>
        <p:spPr>
          <a:xfrm>
            <a:off x="5168254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TextBox 84"/>
          <p:cNvSpPr txBox="1">
            <a:spLocks noChangeArrowheads="1"/>
          </p:cNvSpPr>
          <p:nvPr/>
        </p:nvSpPr>
        <p:spPr bwMode="auto">
          <a:xfrm>
            <a:off x="5129386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5</a:t>
            </a:r>
          </a:p>
        </p:txBody>
      </p:sp>
      <p:sp>
        <p:nvSpPr>
          <p:cNvPr id="86" name="순서도: 대체 처리 85"/>
          <p:cNvSpPr/>
          <p:nvPr/>
        </p:nvSpPr>
        <p:spPr>
          <a:xfrm>
            <a:off x="4630544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87" name="TextBox 86"/>
          <p:cNvSpPr txBox="1">
            <a:spLocks noChangeArrowheads="1"/>
          </p:cNvSpPr>
          <p:nvPr/>
        </p:nvSpPr>
        <p:spPr bwMode="auto">
          <a:xfrm>
            <a:off x="4591676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4</a:t>
            </a:r>
          </a:p>
        </p:txBody>
      </p:sp>
      <p:sp>
        <p:nvSpPr>
          <p:cNvPr id="88" name="순서도: 대체 처리 87"/>
          <p:cNvSpPr/>
          <p:nvPr/>
        </p:nvSpPr>
        <p:spPr>
          <a:xfrm>
            <a:off x="4096298" y="964400"/>
            <a:ext cx="482514" cy="252028"/>
          </a:xfrm>
          <a:prstGeom prst="flowChartAlternateProcess">
            <a:avLst/>
          </a:prstGeom>
          <a:solidFill>
            <a:schemeClr val="accent6">
              <a:lumMod val="5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TextBox 88"/>
          <p:cNvSpPr txBox="1">
            <a:spLocks noChangeArrowheads="1"/>
          </p:cNvSpPr>
          <p:nvPr/>
        </p:nvSpPr>
        <p:spPr bwMode="auto">
          <a:xfrm>
            <a:off x="4057430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90" name="순서도: 대체 처리 89"/>
          <p:cNvSpPr/>
          <p:nvPr/>
        </p:nvSpPr>
        <p:spPr>
          <a:xfrm>
            <a:off x="3564402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TextBox 90"/>
          <p:cNvSpPr txBox="1">
            <a:spLocks noChangeArrowheads="1"/>
          </p:cNvSpPr>
          <p:nvPr/>
        </p:nvSpPr>
        <p:spPr bwMode="auto">
          <a:xfrm>
            <a:off x="3525534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en-US" altLang="ko-KR" sz="1100" b="1" dirty="0" smtClean="0">
              <a:solidFill>
                <a:schemeClr val="accent6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2" name="순서도: 대체 처리 91"/>
          <p:cNvSpPr/>
          <p:nvPr/>
        </p:nvSpPr>
        <p:spPr>
          <a:xfrm>
            <a:off x="3026692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93" name="TextBox 92"/>
          <p:cNvSpPr txBox="1">
            <a:spLocks noChangeArrowheads="1"/>
          </p:cNvSpPr>
          <p:nvPr/>
        </p:nvSpPr>
        <p:spPr bwMode="auto">
          <a:xfrm>
            <a:off x="2987824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="" xmlns:a16="http://schemas.microsoft.com/office/drawing/2014/main" id="{FC15E273-4749-4AA6-AE2A-E26ACFF02A01}"/>
              </a:ext>
            </a:extLst>
          </p:cNvPr>
          <p:cNvSpPr txBox="1"/>
          <p:nvPr/>
        </p:nvSpPr>
        <p:spPr>
          <a:xfrm>
            <a:off x="657304" y="1613520"/>
            <a:ext cx="3989590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90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계산해 보시오</a:t>
            </a:r>
            <a:r>
              <a:rPr kumimoji="0" lang="en-US" altLang="ko-KR" sz="190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.</a:t>
            </a:r>
            <a:endParaRPr kumimoji="0" lang="ko-KR" altLang="en-US" sz="19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9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76" y="1743969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3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4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덧셈과 뺄셈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5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0405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덧셈을 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(3)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6" name="표 5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2998715"/>
              </p:ext>
            </p:extLst>
          </p:nvPr>
        </p:nvGraphicFramePr>
        <p:xfrm>
          <a:off x="1460113" y="2633289"/>
          <a:ext cx="1294108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3527"/>
                <a:gridCol w="323527"/>
                <a:gridCol w="323527"/>
                <a:gridCol w="323527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6</a:t>
                      </a:r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9</a:t>
                      </a:r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＋</a:t>
                      </a:r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8</a:t>
                      </a:r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6</a:t>
                      </a:r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57" name="표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3048758"/>
              </p:ext>
            </p:extLst>
          </p:nvPr>
        </p:nvGraphicFramePr>
        <p:xfrm>
          <a:off x="4175981" y="2633145"/>
          <a:ext cx="1294108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3527"/>
                <a:gridCol w="323527"/>
                <a:gridCol w="323527"/>
                <a:gridCol w="323527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8</a:t>
                      </a:r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＋</a:t>
                      </a:r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9</a:t>
                      </a:r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8</a:t>
                      </a:r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60" name="직사각형 59"/>
          <p:cNvSpPr/>
          <p:nvPr/>
        </p:nvSpPr>
        <p:spPr bwMode="auto">
          <a:xfrm>
            <a:off x="4180532" y="3447925"/>
            <a:ext cx="1304609" cy="36513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900" b="1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rPr>
              <a:t>1  4  1  2</a:t>
            </a:r>
            <a:endParaRPr kumimoji="1" lang="ko-KR" altLang="en-US" sz="1900" b="1" i="0" u="none" strike="noStrike" cap="none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65" name="그림 64">
            <a:extLst>
              <a:ext uri="{FF2B5EF4-FFF2-40B4-BE49-F238E27FC236}">
                <a16:creationId xmlns="" xmlns:a16="http://schemas.microsoft.com/office/drawing/2014/main" id="{DEEB3194-430D-4A4E-8DEF-5B08710B8A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8585" y="3389373"/>
            <a:ext cx="360000" cy="355000"/>
          </a:xfrm>
          <a:prstGeom prst="rect">
            <a:avLst/>
          </a:prstGeom>
        </p:spPr>
      </p:pic>
      <p:pic>
        <p:nvPicPr>
          <p:cNvPr id="36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7" name="Picture 1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0352" y="5273291"/>
            <a:ext cx="958428" cy="3210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40" name="그룹 39"/>
          <p:cNvGrpSpPr/>
          <p:nvPr/>
        </p:nvGrpSpPr>
        <p:grpSpPr>
          <a:xfrm>
            <a:off x="179512" y="2613652"/>
            <a:ext cx="6667165" cy="2659638"/>
            <a:chOff x="179512" y="2613652"/>
            <a:chExt cx="6667165" cy="2659638"/>
          </a:xfrm>
        </p:grpSpPr>
        <p:sp>
          <p:nvSpPr>
            <p:cNvPr id="41" name="직각 삼각형 40"/>
            <p:cNvSpPr/>
            <p:nvPr/>
          </p:nvSpPr>
          <p:spPr>
            <a:xfrm flipH="1" flipV="1">
              <a:off x="5261885" y="5085183"/>
              <a:ext cx="195359" cy="188107"/>
            </a:xfrm>
            <a:prstGeom prst="rtTriangle">
              <a:avLst/>
            </a:prstGeom>
            <a:solidFill>
              <a:schemeClr val="accent4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44" name="직사각형 43"/>
            <p:cNvSpPr/>
            <p:nvPr/>
          </p:nvSpPr>
          <p:spPr>
            <a:xfrm>
              <a:off x="179512" y="2976531"/>
              <a:ext cx="6667165" cy="21086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pic>
          <p:nvPicPr>
            <p:cNvPr id="45" name="Picture 2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0822" y="2613652"/>
              <a:ext cx="981075" cy="361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aphicFrame>
        <p:nvGraphicFramePr>
          <p:cNvPr id="47" name="표 4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8378843"/>
              </p:ext>
            </p:extLst>
          </p:nvPr>
        </p:nvGraphicFramePr>
        <p:xfrm>
          <a:off x="4035042" y="3387364"/>
          <a:ext cx="1735604" cy="13349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390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3390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43390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433901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444982">
                <a:tc>
                  <a:txBody>
                    <a:bodyPr/>
                    <a:lstStyle/>
                    <a:p>
                      <a:pPr algn="ctr" latinLnBrk="1"/>
                      <a:endParaRPr lang="ko-KR" altLang="en-US" sz="20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 smtClean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lang="ko-KR" altLang="en-US" sz="2000" b="0" dirty="0">
                        <a:solidFill>
                          <a:schemeClr val="accent3">
                            <a:lumMod val="75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 smtClean="0">
                          <a:solidFill>
                            <a:schemeClr val="accent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8</a:t>
                      </a:r>
                      <a:endParaRPr lang="ko-KR" altLang="en-US" sz="2000" b="0" dirty="0">
                        <a:solidFill>
                          <a:schemeClr val="accent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lang="ko-KR" altLang="en-US" sz="2000" b="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449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＋</a:t>
                      </a:r>
                      <a:endParaRPr lang="ko-KR" altLang="en-US" sz="20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 smtClean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9</a:t>
                      </a:r>
                      <a:endParaRPr lang="ko-KR" altLang="en-US" sz="2000" b="0" dirty="0">
                        <a:solidFill>
                          <a:schemeClr val="accent3">
                            <a:lumMod val="75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 smtClean="0">
                          <a:solidFill>
                            <a:schemeClr val="accent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lang="ko-KR" altLang="en-US" sz="2000" b="0" dirty="0">
                        <a:solidFill>
                          <a:schemeClr val="accent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8</a:t>
                      </a:r>
                      <a:endParaRPr lang="ko-KR" altLang="en-US" sz="2000" b="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498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 smtClean="0">
                          <a:solidFill>
                            <a:schemeClr val="accent3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lang="ko-KR" altLang="en-US" sz="2000" b="0" dirty="0">
                        <a:solidFill>
                          <a:schemeClr val="accent3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 smtClean="0">
                          <a:solidFill>
                            <a:schemeClr val="accent3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lang="ko-KR" altLang="en-US" sz="2000" b="0" dirty="0">
                        <a:solidFill>
                          <a:schemeClr val="accent3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 smtClean="0">
                          <a:solidFill>
                            <a:schemeClr val="accent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lang="ko-KR" altLang="en-US" sz="2000" b="0" dirty="0">
                        <a:solidFill>
                          <a:schemeClr val="accent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lang="ko-KR" altLang="en-US" sz="2000" b="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49" name="TextBox 53"/>
          <p:cNvSpPr txBox="1"/>
          <p:nvPr/>
        </p:nvSpPr>
        <p:spPr>
          <a:xfrm>
            <a:off x="4951775" y="3183302"/>
            <a:ext cx="3417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en-US" altLang="ko-KR" sz="16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900" dirty="0" smtClean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0" name="TextBox 53"/>
          <p:cNvSpPr txBox="1"/>
          <p:nvPr/>
        </p:nvSpPr>
        <p:spPr>
          <a:xfrm>
            <a:off x="4507846" y="3196022"/>
            <a:ext cx="3417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en-US" altLang="ko-KR" sz="1600" dirty="0" smtClean="0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900" dirty="0" smtClean="0">
              <a:solidFill>
                <a:schemeClr val="accent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69" name="표 6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658969"/>
              </p:ext>
            </p:extLst>
          </p:nvPr>
        </p:nvGraphicFramePr>
        <p:xfrm>
          <a:off x="1403648" y="3393473"/>
          <a:ext cx="1735604" cy="13349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390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3390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43390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433901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444982">
                <a:tc>
                  <a:txBody>
                    <a:bodyPr/>
                    <a:lstStyle/>
                    <a:p>
                      <a:pPr algn="ctr" latinLnBrk="1"/>
                      <a:endParaRPr lang="ko-KR" altLang="en-US" sz="20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 smtClean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6</a:t>
                      </a:r>
                      <a:endParaRPr lang="ko-KR" altLang="en-US" sz="2000" b="0" dirty="0">
                        <a:solidFill>
                          <a:schemeClr val="accent3">
                            <a:lumMod val="75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 smtClean="0">
                          <a:solidFill>
                            <a:schemeClr val="accent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lang="ko-KR" altLang="en-US" sz="2000" b="0" dirty="0">
                        <a:solidFill>
                          <a:schemeClr val="accent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9</a:t>
                      </a:r>
                      <a:endParaRPr lang="ko-KR" altLang="en-US" sz="2000" b="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449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＋</a:t>
                      </a:r>
                      <a:endParaRPr lang="ko-KR" altLang="en-US" sz="20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 smtClean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lang="ko-KR" altLang="en-US" sz="2000" b="0" dirty="0">
                        <a:solidFill>
                          <a:schemeClr val="accent3">
                            <a:lumMod val="75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 smtClean="0">
                          <a:solidFill>
                            <a:schemeClr val="accent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8</a:t>
                      </a:r>
                      <a:endParaRPr lang="ko-KR" altLang="en-US" sz="2000" b="0" dirty="0">
                        <a:solidFill>
                          <a:schemeClr val="accent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6</a:t>
                      </a:r>
                      <a:endParaRPr lang="ko-KR" altLang="en-US" sz="2000" b="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4982">
                <a:tc>
                  <a:txBody>
                    <a:bodyPr/>
                    <a:lstStyle/>
                    <a:p>
                      <a:pPr algn="ctr" latinLnBrk="1"/>
                      <a:endParaRPr lang="ko-KR" altLang="en-US" sz="2000" b="0" dirty="0">
                        <a:solidFill>
                          <a:schemeClr val="accent3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 smtClean="0">
                          <a:solidFill>
                            <a:schemeClr val="accent3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9</a:t>
                      </a:r>
                      <a:endParaRPr lang="ko-KR" altLang="en-US" sz="2000" b="0" dirty="0">
                        <a:solidFill>
                          <a:schemeClr val="accent3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 smtClean="0">
                          <a:solidFill>
                            <a:schemeClr val="accent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lang="ko-KR" altLang="en-US" sz="2000" b="0" dirty="0">
                        <a:solidFill>
                          <a:schemeClr val="accent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lang="ko-KR" altLang="en-US" sz="2000" b="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70" name="TextBox 53"/>
          <p:cNvSpPr txBox="1"/>
          <p:nvPr/>
        </p:nvSpPr>
        <p:spPr>
          <a:xfrm>
            <a:off x="2320381" y="3189411"/>
            <a:ext cx="3417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en-US" altLang="ko-KR" sz="16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900" dirty="0" smtClean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1" name="TextBox 53"/>
          <p:cNvSpPr txBox="1"/>
          <p:nvPr/>
        </p:nvSpPr>
        <p:spPr>
          <a:xfrm>
            <a:off x="1876452" y="3202131"/>
            <a:ext cx="3417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en-US" altLang="ko-KR" sz="1600" dirty="0" smtClean="0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900" dirty="0" smtClean="0">
              <a:solidFill>
                <a:schemeClr val="accent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7018371" y="1092168"/>
            <a:ext cx="212562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000" b="1" dirty="0">
                <a:latin typeface="맑은 고딕" pitchFamily="50" charset="-127"/>
                <a:ea typeface="맑은 고딕" pitchFamily="50" charset="-127"/>
              </a:rPr>
              <a:t>&lt; </a:t>
            </a:r>
            <a:r>
              <a:rPr lang="ko-KR" altLang="en-US" sz="1000" b="1" dirty="0">
                <a:latin typeface="맑은 고딕" pitchFamily="50" charset="-127"/>
                <a:ea typeface="맑은 고딕" pitchFamily="50" charset="-127"/>
              </a:rPr>
              <a:t>풀이 확인 클릭 시 나타나는 화면</a:t>
            </a:r>
            <a:r>
              <a:rPr lang="en-US" altLang="ko-KR" sz="1000" b="1" dirty="0" smtClean="0">
                <a:latin typeface="맑은 고딕" pitchFamily="50" charset="-127"/>
                <a:ea typeface="맑은 고딕" pitchFamily="50" charset="-127"/>
              </a:rPr>
              <a:t>&gt;</a:t>
            </a:r>
          </a:p>
          <a:p>
            <a:pPr algn="just"/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/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7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76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suh_h_0301_01_0405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_401_1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53642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extBox 43"/>
          <p:cNvSpPr txBox="1"/>
          <p:nvPr/>
        </p:nvSpPr>
        <p:spPr>
          <a:xfrm>
            <a:off x="644499" y="1604119"/>
            <a:ext cx="6110881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빈칸에 알맞은 수를 써넣으시오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6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76" y="1743969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7" name="순서도: 대체 처리 36"/>
          <p:cNvSpPr/>
          <p:nvPr/>
        </p:nvSpPr>
        <p:spPr>
          <a:xfrm>
            <a:off x="6213722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/>
          <p:cNvSpPr txBox="1">
            <a:spLocks noChangeArrowheads="1"/>
          </p:cNvSpPr>
          <p:nvPr/>
        </p:nvSpPr>
        <p:spPr bwMode="auto">
          <a:xfrm>
            <a:off x="6174854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7</a:t>
            </a:r>
          </a:p>
        </p:txBody>
      </p:sp>
      <p:sp>
        <p:nvSpPr>
          <p:cNvPr id="39" name="순서도: 대체 처리 38"/>
          <p:cNvSpPr/>
          <p:nvPr/>
        </p:nvSpPr>
        <p:spPr>
          <a:xfrm>
            <a:off x="5676012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/>
          <p:cNvSpPr txBox="1">
            <a:spLocks noChangeArrowheads="1"/>
          </p:cNvSpPr>
          <p:nvPr/>
        </p:nvSpPr>
        <p:spPr bwMode="auto">
          <a:xfrm>
            <a:off x="5637144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6</a:t>
            </a:r>
          </a:p>
        </p:txBody>
      </p:sp>
      <p:sp>
        <p:nvSpPr>
          <p:cNvPr id="41" name="순서도: 대체 처리 40"/>
          <p:cNvSpPr/>
          <p:nvPr/>
        </p:nvSpPr>
        <p:spPr>
          <a:xfrm>
            <a:off x="5144116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/>
          <p:cNvSpPr txBox="1">
            <a:spLocks noChangeArrowheads="1"/>
          </p:cNvSpPr>
          <p:nvPr/>
        </p:nvSpPr>
        <p:spPr bwMode="auto">
          <a:xfrm>
            <a:off x="510524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5</a:t>
            </a:r>
          </a:p>
        </p:txBody>
      </p:sp>
      <p:sp>
        <p:nvSpPr>
          <p:cNvPr id="43" name="순서도: 대체 처리 42"/>
          <p:cNvSpPr/>
          <p:nvPr/>
        </p:nvSpPr>
        <p:spPr>
          <a:xfrm>
            <a:off x="4606406" y="964400"/>
            <a:ext cx="482514" cy="252028"/>
          </a:xfrm>
          <a:prstGeom prst="flowChartAlternateProcess">
            <a:avLst/>
          </a:prstGeom>
          <a:solidFill>
            <a:schemeClr val="accent6">
              <a:lumMod val="5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4" name="TextBox 43"/>
          <p:cNvSpPr txBox="1">
            <a:spLocks noChangeArrowheads="1"/>
          </p:cNvSpPr>
          <p:nvPr/>
        </p:nvSpPr>
        <p:spPr bwMode="auto">
          <a:xfrm>
            <a:off x="456753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4</a:t>
            </a:r>
          </a:p>
        </p:txBody>
      </p:sp>
      <p:sp>
        <p:nvSpPr>
          <p:cNvPr id="45" name="순서도: 대체 처리 44"/>
          <p:cNvSpPr/>
          <p:nvPr/>
        </p:nvSpPr>
        <p:spPr>
          <a:xfrm>
            <a:off x="4072160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6" name="TextBox 45"/>
          <p:cNvSpPr txBox="1">
            <a:spLocks noChangeArrowheads="1"/>
          </p:cNvSpPr>
          <p:nvPr/>
        </p:nvSpPr>
        <p:spPr bwMode="auto">
          <a:xfrm>
            <a:off x="4033292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47" name="순서도: 대체 처리 46"/>
          <p:cNvSpPr/>
          <p:nvPr/>
        </p:nvSpPr>
        <p:spPr>
          <a:xfrm>
            <a:off x="3540264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/>
          <p:cNvSpPr txBox="1">
            <a:spLocks noChangeArrowheads="1"/>
          </p:cNvSpPr>
          <p:nvPr/>
        </p:nvSpPr>
        <p:spPr bwMode="auto">
          <a:xfrm>
            <a:off x="3501396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en-US" altLang="ko-KR" sz="1100" b="1" dirty="0" smtClean="0">
              <a:solidFill>
                <a:schemeClr val="accent6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1" name="순서도: 대체 처리 60"/>
          <p:cNvSpPr/>
          <p:nvPr/>
        </p:nvSpPr>
        <p:spPr>
          <a:xfrm>
            <a:off x="3002554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62" name="TextBox 61"/>
          <p:cNvSpPr txBox="1">
            <a:spLocks noChangeArrowheads="1"/>
          </p:cNvSpPr>
          <p:nvPr/>
        </p:nvSpPr>
        <p:spPr bwMode="auto">
          <a:xfrm>
            <a:off x="2963686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sp>
        <p:nvSpPr>
          <p:cNvPr id="33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5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덧셈과 뺄셈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6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0405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덧셈을 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(3)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4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pic>
        <p:nvPicPr>
          <p:cNvPr id="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687" y="2215552"/>
            <a:ext cx="6235154" cy="20708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5756" y="3301925"/>
            <a:ext cx="468052" cy="4680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5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3243" y="3301925"/>
            <a:ext cx="468052" cy="4680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6" name="모서리가 둥근 직사각형 55"/>
          <p:cNvSpPr/>
          <p:nvPr/>
        </p:nvSpPr>
        <p:spPr>
          <a:xfrm>
            <a:off x="2375756" y="3320988"/>
            <a:ext cx="468052" cy="424914"/>
          </a:xfrm>
          <a:prstGeom prst="round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TextBox 56"/>
          <p:cNvSpPr txBox="1"/>
          <p:nvPr/>
        </p:nvSpPr>
        <p:spPr>
          <a:xfrm>
            <a:off x="2223258" y="3320988"/>
            <a:ext cx="740428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2400" b="1" spc="-150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1232</a:t>
            </a:r>
          </a:p>
        </p:txBody>
      </p:sp>
      <p:sp>
        <p:nvSpPr>
          <p:cNvPr id="58" name="모서리가 둥근 직사각형 57"/>
          <p:cNvSpPr/>
          <p:nvPr/>
        </p:nvSpPr>
        <p:spPr>
          <a:xfrm>
            <a:off x="5683243" y="3314474"/>
            <a:ext cx="468052" cy="424914"/>
          </a:xfrm>
          <a:prstGeom prst="round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TextBox 58"/>
          <p:cNvSpPr txBox="1"/>
          <p:nvPr/>
        </p:nvSpPr>
        <p:spPr>
          <a:xfrm>
            <a:off x="5663549" y="3320988"/>
            <a:ext cx="507440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2400" b="1" spc="-150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912</a:t>
            </a:r>
            <a:endParaRPr lang="en-US" altLang="ko-KR" sz="1900" b="1" spc="-150" dirty="0" smtClean="0">
              <a:solidFill>
                <a:srgbClr val="0070C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64" name="그림 63">
            <a:extLst>
              <a:ext uri="{FF2B5EF4-FFF2-40B4-BE49-F238E27FC236}">
                <a16:creationId xmlns:a16="http://schemas.microsoft.com/office/drawing/2014/main" xmlns="" id="{DEEB3194-430D-4A4E-8DEF-5B08710B8A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1632" y="3080887"/>
            <a:ext cx="435600" cy="429550"/>
          </a:xfrm>
          <a:prstGeom prst="rect">
            <a:avLst/>
          </a:prstGeom>
        </p:spPr>
      </p:pic>
      <p:pic>
        <p:nvPicPr>
          <p:cNvPr id="68" name="그림 67">
            <a:extLst>
              <a:ext uri="{FF2B5EF4-FFF2-40B4-BE49-F238E27FC236}">
                <a16:creationId xmlns:a16="http://schemas.microsoft.com/office/drawing/2014/main" xmlns="" id="{DEEB3194-430D-4A4E-8DEF-5B08710B8A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03812" y="3025657"/>
            <a:ext cx="435600" cy="429550"/>
          </a:xfrm>
          <a:prstGeom prst="rect">
            <a:avLst/>
          </a:prstGeom>
        </p:spPr>
      </p:pic>
      <p:sp>
        <p:nvSpPr>
          <p:cNvPr id="69" name="TextBox 68"/>
          <p:cNvSpPr txBox="1"/>
          <p:nvPr/>
        </p:nvSpPr>
        <p:spPr>
          <a:xfrm>
            <a:off x="801353" y="3307751"/>
            <a:ext cx="507440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2400" spc="-150" dirty="0" smtClean="0">
                <a:latin typeface="맑은 고딕" pitchFamily="50" charset="-127"/>
                <a:ea typeface="맑은 고딕" pitchFamily="50" charset="-127"/>
              </a:rPr>
              <a:t>464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1437476" y="2420888"/>
            <a:ext cx="72225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2400" spc="-150" dirty="0" smtClean="0">
                <a:latin typeface="맑은 고딕" pitchFamily="50" charset="-127"/>
                <a:ea typeface="맑은 고딕" pitchFamily="50" charset="-127"/>
              </a:rPr>
              <a:t>+768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4782988" y="2389566"/>
            <a:ext cx="72225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2400" spc="-150" dirty="0" smtClean="0">
                <a:latin typeface="맑은 고딕" pitchFamily="50" charset="-127"/>
                <a:ea typeface="맑은 고딕" pitchFamily="50" charset="-127"/>
              </a:rPr>
              <a:t>+194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4139952" y="3311696"/>
            <a:ext cx="507440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2400" spc="-150" dirty="0" smtClean="0">
                <a:latin typeface="맑은 고딕" pitchFamily="50" charset="-127"/>
                <a:ea typeface="맑은 고딕" pitchFamily="50" charset="-127"/>
              </a:rPr>
              <a:t>718</a:t>
            </a:r>
          </a:p>
        </p:txBody>
      </p:sp>
      <p:pic>
        <p:nvPicPr>
          <p:cNvPr id="83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4" name="Picture 1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0352" y="5273291"/>
            <a:ext cx="958428" cy="3210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5" name="타원 84"/>
          <p:cNvSpPr/>
          <p:nvPr/>
        </p:nvSpPr>
        <p:spPr>
          <a:xfrm>
            <a:off x="4746657" y="5135025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6" name="타원 85"/>
          <p:cNvSpPr/>
          <p:nvPr/>
        </p:nvSpPr>
        <p:spPr>
          <a:xfrm>
            <a:off x="5827887" y="5069616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7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suh_h_0301_01_0405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_401_1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7018371" y="1092168"/>
            <a:ext cx="2125629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기존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개발물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활용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(3~7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번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  <a:hlinkClick r:id="rId8"/>
              </a:rPr>
              <a:t>https://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  <a:hlinkClick r:id="rId8"/>
              </a:rPr>
              <a:t>cdata2.tsherpa.co.kr/tsherpa/MultiMedia/Flash/2020/curri/index.html?flashxmlnum=jmp1130&amp;classa=A8-C1-31-MM-MM-04-02-04-0-0-0-0&amp;classno=MM_31_04/suh_0301_01_0004/suh_0301_01_0004_401_1.html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풀이 확인 클릭 시 풀이 표출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다음 슬라이드 참고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marL="228600" indent="-228600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답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/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9159407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extBox 43"/>
          <p:cNvSpPr txBox="1"/>
          <p:nvPr/>
        </p:nvSpPr>
        <p:spPr>
          <a:xfrm>
            <a:off x="644499" y="1604119"/>
            <a:ext cx="6110881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빈칸에 알맞은 수를 써넣으시오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6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76" y="1743969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7" name="순서도: 대체 처리 36"/>
          <p:cNvSpPr/>
          <p:nvPr/>
        </p:nvSpPr>
        <p:spPr>
          <a:xfrm>
            <a:off x="6213722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/>
          <p:cNvSpPr txBox="1">
            <a:spLocks noChangeArrowheads="1"/>
          </p:cNvSpPr>
          <p:nvPr/>
        </p:nvSpPr>
        <p:spPr bwMode="auto">
          <a:xfrm>
            <a:off x="6174854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7</a:t>
            </a:r>
          </a:p>
        </p:txBody>
      </p:sp>
      <p:sp>
        <p:nvSpPr>
          <p:cNvPr id="39" name="순서도: 대체 처리 38"/>
          <p:cNvSpPr/>
          <p:nvPr/>
        </p:nvSpPr>
        <p:spPr>
          <a:xfrm>
            <a:off x="5676012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/>
          <p:cNvSpPr txBox="1">
            <a:spLocks noChangeArrowheads="1"/>
          </p:cNvSpPr>
          <p:nvPr/>
        </p:nvSpPr>
        <p:spPr bwMode="auto">
          <a:xfrm>
            <a:off x="5637144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6</a:t>
            </a:r>
          </a:p>
        </p:txBody>
      </p:sp>
      <p:sp>
        <p:nvSpPr>
          <p:cNvPr id="41" name="순서도: 대체 처리 40"/>
          <p:cNvSpPr/>
          <p:nvPr/>
        </p:nvSpPr>
        <p:spPr>
          <a:xfrm>
            <a:off x="5144116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/>
          <p:cNvSpPr txBox="1">
            <a:spLocks noChangeArrowheads="1"/>
          </p:cNvSpPr>
          <p:nvPr/>
        </p:nvSpPr>
        <p:spPr bwMode="auto">
          <a:xfrm>
            <a:off x="510524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5</a:t>
            </a:r>
          </a:p>
        </p:txBody>
      </p:sp>
      <p:sp>
        <p:nvSpPr>
          <p:cNvPr id="43" name="순서도: 대체 처리 42"/>
          <p:cNvSpPr/>
          <p:nvPr/>
        </p:nvSpPr>
        <p:spPr>
          <a:xfrm>
            <a:off x="4606406" y="964400"/>
            <a:ext cx="482514" cy="252028"/>
          </a:xfrm>
          <a:prstGeom prst="flowChartAlternateProcess">
            <a:avLst/>
          </a:prstGeom>
          <a:solidFill>
            <a:schemeClr val="accent6">
              <a:lumMod val="5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4" name="TextBox 43"/>
          <p:cNvSpPr txBox="1">
            <a:spLocks noChangeArrowheads="1"/>
          </p:cNvSpPr>
          <p:nvPr/>
        </p:nvSpPr>
        <p:spPr bwMode="auto">
          <a:xfrm>
            <a:off x="456753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4</a:t>
            </a:r>
          </a:p>
        </p:txBody>
      </p:sp>
      <p:sp>
        <p:nvSpPr>
          <p:cNvPr id="45" name="순서도: 대체 처리 44"/>
          <p:cNvSpPr/>
          <p:nvPr/>
        </p:nvSpPr>
        <p:spPr>
          <a:xfrm>
            <a:off x="4072160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6" name="TextBox 45"/>
          <p:cNvSpPr txBox="1">
            <a:spLocks noChangeArrowheads="1"/>
          </p:cNvSpPr>
          <p:nvPr/>
        </p:nvSpPr>
        <p:spPr bwMode="auto">
          <a:xfrm>
            <a:off x="4033292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47" name="순서도: 대체 처리 46"/>
          <p:cNvSpPr/>
          <p:nvPr/>
        </p:nvSpPr>
        <p:spPr>
          <a:xfrm>
            <a:off x="3540264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/>
          <p:cNvSpPr txBox="1">
            <a:spLocks noChangeArrowheads="1"/>
          </p:cNvSpPr>
          <p:nvPr/>
        </p:nvSpPr>
        <p:spPr bwMode="auto">
          <a:xfrm>
            <a:off x="3501396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en-US" altLang="ko-KR" sz="1100" b="1" dirty="0" smtClean="0">
              <a:solidFill>
                <a:schemeClr val="accent6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1" name="순서도: 대체 처리 60"/>
          <p:cNvSpPr/>
          <p:nvPr/>
        </p:nvSpPr>
        <p:spPr>
          <a:xfrm>
            <a:off x="3002554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62" name="TextBox 61"/>
          <p:cNvSpPr txBox="1">
            <a:spLocks noChangeArrowheads="1"/>
          </p:cNvSpPr>
          <p:nvPr/>
        </p:nvSpPr>
        <p:spPr bwMode="auto">
          <a:xfrm>
            <a:off x="2963686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sp>
        <p:nvSpPr>
          <p:cNvPr id="33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5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덧셈과 뺄셈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6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0405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덧셈을 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(3)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4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pic>
        <p:nvPicPr>
          <p:cNvPr id="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687" y="2215552"/>
            <a:ext cx="6235154" cy="20708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5756" y="3301925"/>
            <a:ext cx="468052" cy="4680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5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3243" y="3301925"/>
            <a:ext cx="468052" cy="4680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6" name="모서리가 둥근 직사각형 55"/>
          <p:cNvSpPr/>
          <p:nvPr/>
        </p:nvSpPr>
        <p:spPr>
          <a:xfrm>
            <a:off x="2375756" y="3320988"/>
            <a:ext cx="468052" cy="424914"/>
          </a:xfrm>
          <a:prstGeom prst="round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TextBox 56"/>
          <p:cNvSpPr txBox="1"/>
          <p:nvPr/>
        </p:nvSpPr>
        <p:spPr>
          <a:xfrm>
            <a:off x="2223258" y="3320988"/>
            <a:ext cx="740428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2400" b="1" spc="-150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1232</a:t>
            </a:r>
          </a:p>
        </p:txBody>
      </p:sp>
      <p:sp>
        <p:nvSpPr>
          <p:cNvPr id="58" name="모서리가 둥근 직사각형 57"/>
          <p:cNvSpPr/>
          <p:nvPr/>
        </p:nvSpPr>
        <p:spPr>
          <a:xfrm>
            <a:off x="5683243" y="3314474"/>
            <a:ext cx="468052" cy="424914"/>
          </a:xfrm>
          <a:prstGeom prst="round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TextBox 58"/>
          <p:cNvSpPr txBox="1"/>
          <p:nvPr/>
        </p:nvSpPr>
        <p:spPr>
          <a:xfrm>
            <a:off x="5663549" y="3320988"/>
            <a:ext cx="507440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2400" b="1" spc="-150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912</a:t>
            </a:r>
            <a:endParaRPr lang="en-US" altLang="ko-KR" sz="1900" b="1" spc="-150" dirty="0" smtClean="0">
              <a:solidFill>
                <a:srgbClr val="0070C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64" name="그림 63">
            <a:extLst>
              <a:ext uri="{FF2B5EF4-FFF2-40B4-BE49-F238E27FC236}">
                <a16:creationId xmlns:a16="http://schemas.microsoft.com/office/drawing/2014/main" xmlns="" id="{DEEB3194-430D-4A4E-8DEF-5B08710B8A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1632" y="3080887"/>
            <a:ext cx="435600" cy="429550"/>
          </a:xfrm>
          <a:prstGeom prst="rect">
            <a:avLst/>
          </a:prstGeom>
        </p:spPr>
      </p:pic>
      <p:pic>
        <p:nvPicPr>
          <p:cNvPr id="68" name="그림 67">
            <a:extLst>
              <a:ext uri="{FF2B5EF4-FFF2-40B4-BE49-F238E27FC236}">
                <a16:creationId xmlns:a16="http://schemas.microsoft.com/office/drawing/2014/main" xmlns="" id="{DEEB3194-430D-4A4E-8DEF-5B08710B8A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03812" y="3025657"/>
            <a:ext cx="435600" cy="429550"/>
          </a:xfrm>
          <a:prstGeom prst="rect">
            <a:avLst/>
          </a:prstGeom>
        </p:spPr>
      </p:pic>
      <p:sp>
        <p:nvSpPr>
          <p:cNvPr id="69" name="TextBox 68"/>
          <p:cNvSpPr txBox="1"/>
          <p:nvPr/>
        </p:nvSpPr>
        <p:spPr>
          <a:xfrm>
            <a:off x="801353" y="3307751"/>
            <a:ext cx="507440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2400" spc="-150" dirty="0" smtClean="0">
                <a:latin typeface="맑은 고딕" pitchFamily="50" charset="-127"/>
                <a:ea typeface="맑은 고딕" pitchFamily="50" charset="-127"/>
              </a:rPr>
              <a:t>464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1437476" y="2420888"/>
            <a:ext cx="72225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2400" spc="-150" dirty="0" smtClean="0">
                <a:latin typeface="맑은 고딕" pitchFamily="50" charset="-127"/>
                <a:ea typeface="맑은 고딕" pitchFamily="50" charset="-127"/>
              </a:rPr>
              <a:t>+768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4782988" y="2389566"/>
            <a:ext cx="72225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2400" spc="-150" dirty="0" smtClean="0">
                <a:latin typeface="맑은 고딕" pitchFamily="50" charset="-127"/>
                <a:ea typeface="맑은 고딕" pitchFamily="50" charset="-127"/>
              </a:rPr>
              <a:t>+194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4139952" y="3311696"/>
            <a:ext cx="507440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2400" spc="-150" dirty="0" smtClean="0">
                <a:latin typeface="맑은 고딕" pitchFamily="50" charset="-127"/>
                <a:ea typeface="맑은 고딕" pitchFamily="50" charset="-127"/>
              </a:rPr>
              <a:t>718</a:t>
            </a:r>
          </a:p>
        </p:txBody>
      </p:sp>
      <p:grpSp>
        <p:nvGrpSpPr>
          <p:cNvPr id="52" name="그룹 51"/>
          <p:cNvGrpSpPr/>
          <p:nvPr/>
        </p:nvGrpSpPr>
        <p:grpSpPr>
          <a:xfrm>
            <a:off x="179512" y="2613652"/>
            <a:ext cx="6667165" cy="2659638"/>
            <a:chOff x="179512" y="2613652"/>
            <a:chExt cx="6667165" cy="2659638"/>
          </a:xfrm>
        </p:grpSpPr>
        <p:sp>
          <p:nvSpPr>
            <p:cNvPr id="53" name="직각 삼각형 52"/>
            <p:cNvSpPr/>
            <p:nvPr/>
          </p:nvSpPr>
          <p:spPr>
            <a:xfrm flipH="1" flipV="1">
              <a:off x="5261885" y="5085183"/>
              <a:ext cx="195359" cy="188107"/>
            </a:xfrm>
            <a:prstGeom prst="rtTriangle">
              <a:avLst/>
            </a:prstGeom>
            <a:solidFill>
              <a:schemeClr val="accent4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179512" y="2976531"/>
              <a:ext cx="6667165" cy="21086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pic>
          <p:nvPicPr>
            <p:cNvPr id="60" name="Picture 2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0822" y="2613652"/>
              <a:ext cx="981075" cy="361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63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5" name="Picture 1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0352" y="5273291"/>
            <a:ext cx="958428" cy="3210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73" name="표 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9652589"/>
              </p:ext>
            </p:extLst>
          </p:nvPr>
        </p:nvGraphicFramePr>
        <p:xfrm>
          <a:off x="4035042" y="3387364"/>
          <a:ext cx="1735604" cy="13349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390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3390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43390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433901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444982">
                <a:tc>
                  <a:txBody>
                    <a:bodyPr/>
                    <a:lstStyle/>
                    <a:p>
                      <a:pPr algn="ctr" latinLnBrk="1"/>
                      <a:endParaRPr lang="ko-KR" altLang="en-US" sz="20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 smtClean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7</a:t>
                      </a:r>
                      <a:endParaRPr lang="ko-KR" altLang="en-US" sz="2000" b="0" dirty="0">
                        <a:solidFill>
                          <a:schemeClr val="accent3">
                            <a:lumMod val="75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 smtClean="0">
                          <a:solidFill>
                            <a:schemeClr val="accent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lang="ko-KR" altLang="en-US" sz="2000" b="0" dirty="0">
                        <a:solidFill>
                          <a:schemeClr val="accent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8</a:t>
                      </a:r>
                      <a:endParaRPr lang="ko-KR" altLang="en-US" sz="2000" b="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449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＋</a:t>
                      </a:r>
                      <a:endParaRPr lang="ko-KR" altLang="en-US" sz="20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 smtClean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lang="ko-KR" altLang="en-US" sz="2000" b="0" dirty="0">
                        <a:solidFill>
                          <a:schemeClr val="accent3">
                            <a:lumMod val="75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 smtClean="0">
                          <a:solidFill>
                            <a:schemeClr val="accent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9</a:t>
                      </a:r>
                      <a:endParaRPr lang="ko-KR" altLang="en-US" sz="2000" b="0" dirty="0">
                        <a:solidFill>
                          <a:schemeClr val="accent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lang="ko-KR" altLang="en-US" sz="2000" b="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4982">
                <a:tc>
                  <a:txBody>
                    <a:bodyPr/>
                    <a:lstStyle/>
                    <a:p>
                      <a:pPr algn="ctr" latinLnBrk="1"/>
                      <a:endParaRPr lang="ko-KR" altLang="en-US" sz="2000" b="0" dirty="0">
                        <a:solidFill>
                          <a:schemeClr val="accent3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 smtClean="0">
                          <a:solidFill>
                            <a:schemeClr val="accent3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9</a:t>
                      </a:r>
                      <a:endParaRPr lang="ko-KR" altLang="en-US" sz="2000" b="0" dirty="0">
                        <a:solidFill>
                          <a:schemeClr val="accent3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 smtClean="0">
                          <a:solidFill>
                            <a:schemeClr val="accent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lang="ko-KR" altLang="en-US" sz="2000" b="0" dirty="0">
                        <a:solidFill>
                          <a:schemeClr val="accent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lang="ko-KR" altLang="en-US" sz="2000" b="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75" name="TextBox 53"/>
          <p:cNvSpPr txBox="1"/>
          <p:nvPr/>
        </p:nvSpPr>
        <p:spPr>
          <a:xfrm>
            <a:off x="4951775" y="3183302"/>
            <a:ext cx="3417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en-US" altLang="ko-KR" sz="16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900" dirty="0" smtClean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6" name="TextBox 53"/>
          <p:cNvSpPr txBox="1"/>
          <p:nvPr/>
        </p:nvSpPr>
        <p:spPr>
          <a:xfrm>
            <a:off x="4507846" y="3196022"/>
            <a:ext cx="3417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en-US" altLang="ko-KR" sz="1600" dirty="0" smtClean="0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900" dirty="0" smtClean="0">
              <a:solidFill>
                <a:schemeClr val="accent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79" name="표 7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9960681"/>
              </p:ext>
            </p:extLst>
          </p:nvPr>
        </p:nvGraphicFramePr>
        <p:xfrm>
          <a:off x="1403648" y="3393473"/>
          <a:ext cx="1735604" cy="13349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390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3390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43390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433901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444982">
                <a:tc>
                  <a:txBody>
                    <a:bodyPr/>
                    <a:lstStyle/>
                    <a:p>
                      <a:pPr algn="ctr" latinLnBrk="1"/>
                      <a:endParaRPr lang="ko-KR" altLang="en-US" sz="20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 smtClean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lang="ko-KR" altLang="en-US" sz="2000" b="0" dirty="0">
                        <a:solidFill>
                          <a:schemeClr val="accent3">
                            <a:lumMod val="75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 smtClean="0">
                          <a:solidFill>
                            <a:schemeClr val="accent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6</a:t>
                      </a:r>
                      <a:endParaRPr lang="ko-KR" altLang="en-US" sz="2000" b="0" dirty="0">
                        <a:solidFill>
                          <a:schemeClr val="accent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lang="ko-KR" altLang="en-US" sz="2000" b="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449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＋</a:t>
                      </a:r>
                      <a:endParaRPr lang="ko-KR" altLang="en-US" sz="20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 smtClean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7</a:t>
                      </a:r>
                      <a:endParaRPr lang="ko-KR" altLang="en-US" sz="2000" b="0" dirty="0">
                        <a:solidFill>
                          <a:schemeClr val="accent3">
                            <a:lumMod val="75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 smtClean="0">
                          <a:solidFill>
                            <a:schemeClr val="accent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6</a:t>
                      </a:r>
                      <a:endParaRPr lang="ko-KR" altLang="en-US" sz="2000" b="0" dirty="0">
                        <a:solidFill>
                          <a:schemeClr val="accent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8</a:t>
                      </a:r>
                      <a:endParaRPr lang="ko-KR" altLang="en-US" sz="2000" b="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498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 smtClean="0">
                          <a:solidFill>
                            <a:schemeClr val="accent3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lang="ko-KR" altLang="en-US" sz="2000" b="0" dirty="0">
                        <a:solidFill>
                          <a:schemeClr val="accent3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 smtClean="0">
                          <a:solidFill>
                            <a:schemeClr val="accent3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lang="ko-KR" altLang="en-US" sz="2000" b="0" dirty="0">
                        <a:solidFill>
                          <a:schemeClr val="accent3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 smtClean="0">
                          <a:solidFill>
                            <a:schemeClr val="accent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lang="ko-KR" altLang="en-US" sz="2000" b="0" dirty="0">
                        <a:solidFill>
                          <a:schemeClr val="accent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lang="ko-KR" altLang="en-US" sz="2000" b="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80" name="TextBox 53"/>
          <p:cNvSpPr txBox="1"/>
          <p:nvPr/>
        </p:nvSpPr>
        <p:spPr>
          <a:xfrm>
            <a:off x="2320381" y="3189411"/>
            <a:ext cx="3417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en-US" altLang="ko-KR" sz="16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900" dirty="0" smtClean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1" name="TextBox 53"/>
          <p:cNvSpPr txBox="1"/>
          <p:nvPr/>
        </p:nvSpPr>
        <p:spPr>
          <a:xfrm>
            <a:off x="1876452" y="3202131"/>
            <a:ext cx="3417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en-US" altLang="ko-KR" sz="1600" dirty="0" smtClean="0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900" dirty="0" smtClean="0">
              <a:solidFill>
                <a:schemeClr val="accent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7018371" y="1092168"/>
            <a:ext cx="212562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000" b="1" dirty="0">
                <a:latin typeface="맑은 고딕" pitchFamily="50" charset="-127"/>
                <a:ea typeface="맑은 고딕" pitchFamily="50" charset="-127"/>
              </a:rPr>
              <a:t>&lt; </a:t>
            </a:r>
            <a:r>
              <a:rPr lang="ko-KR" altLang="en-US" sz="1000" b="1" dirty="0">
                <a:latin typeface="맑은 고딕" pitchFamily="50" charset="-127"/>
                <a:ea typeface="맑은 고딕" pitchFamily="50" charset="-127"/>
              </a:rPr>
              <a:t>풀이 확인 클릭 시 나타나는 화면</a:t>
            </a:r>
            <a:r>
              <a:rPr lang="en-US" altLang="ko-KR" sz="1000" b="1" dirty="0" smtClean="0">
                <a:latin typeface="맑은 고딕" pitchFamily="50" charset="-127"/>
                <a:ea typeface="맑은 고딕" pitchFamily="50" charset="-127"/>
              </a:rPr>
              <a:t>&gt;</a:t>
            </a:r>
          </a:p>
          <a:p>
            <a:pPr algn="just"/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/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3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suh_h_0301_01_0405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_401_1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212611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순서도: 대체 처리 60"/>
          <p:cNvSpPr/>
          <p:nvPr/>
        </p:nvSpPr>
        <p:spPr>
          <a:xfrm>
            <a:off x="6237860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TextBox 61"/>
          <p:cNvSpPr txBox="1">
            <a:spLocks noChangeArrowheads="1"/>
          </p:cNvSpPr>
          <p:nvPr/>
        </p:nvSpPr>
        <p:spPr bwMode="auto">
          <a:xfrm>
            <a:off x="6198992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7</a:t>
            </a:r>
          </a:p>
        </p:txBody>
      </p:sp>
      <p:sp>
        <p:nvSpPr>
          <p:cNvPr id="63" name="순서도: 대체 처리 62"/>
          <p:cNvSpPr/>
          <p:nvPr/>
        </p:nvSpPr>
        <p:spPr>
          <a:xfrm>
            <a:off x="5700150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TextBox 63"/>
          <p:cNvSpPr txBox="1">
            <a:spLocks noChangeArrowheads="1"/>
          </p:cNvSpPr>
          <p:nvPr/>
        </p:nvSpPr>
        <p:spPr bwMode="auto">
          <a:xfrm>
            <a:off x="5661282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6</a:t>
            </a:r>
          </a:p>
        </p:txBody>
      </p:sp>
      <p:sp>
        <p:nvSpPr>
          <p:cNvPr id="65" name="순서도: 대체 처리 64"/>
          <p:cNvSpPr/>
          <p:nvPr/>
        </p:nvSpPr>
        <p:spPr>
          <a:xfrm>
            <a:off x="5168254" y="964400"/>
            <a:ext cx="482514" cy="252028"/>
          </a:xfrm>
          <a:prstGeom prst="flowChartAlternateProcess">
            <a:avLst/>
          </a:prstGeom>
          <a:solidFill>
            <a:schemeClr val="accent6">
              <a:lumMod val="5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TextBox 67"/>
          <p:cNvSpPr txBox="1">
            <a:spLocks noChangeArrowheads="1"/>
          </p:cNvSpPr>
          <p:nvPr/>
        </p:nvSpPr>
        <p:spPr bwMode="auto">
          <a:xfrm>
            <a:off x="5129386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5</a:t>
            </a:r>
          </a:p>
        </p:txBody>
      </p:sp>
      <p:sp>
        <p:nvSpPr>
          <p:cNvPr id="69" name="순서도: 대체 처리 68"/>
          <p:cNvSpPr/>
          <p:nvPr/>
        </p:nvSpPr>
        <p:spPr>
          <a:xfrm>
            <a:off x="4630544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70" name="TextBox 69"/>
          <p:cNvSpPr txBox="1">
            <a:spLocks noChangeArrowheads="1"/>
          </p:cNvSpPr>
          <p:nvPr/>
        </p:nvSpPr>
        <p:spPr bwMode="auto">
          <a:xfrm>
            <a:off x="4591676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4</a:t>
            </a:r>
          </a:p>
        </p:txBody>
      </p:sp>
      <p:sp>
        <p:nvSpPr>
          <p:cNvPr id="72" name="순서도: 대체 처리 71"/>
          <p:cNvSpPr/>
          <p:nvPr/>
        </p:nvSpPr>
        <p:spPr>
          <a:xfrm>
            <a:off x="4096298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73" name="TextBox 72"/>
          <p:cNvSpPr txBox="1">
            <a:spLocks noChangeArrowheads="1"/>
          </p:cNvSpPr>
          <p:nvPr/>
        </p:nvSpPr>
        <p:spPr bwMode="auto">
          <a:xfrm>
            <a:off x="4057430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81" name="순서도: 대체 처리 80"/>
          <p:cNvSpPr/>
          <p:nvPr/>
        </p:nvSpPr>
        <p:spPr>
          <a:xfrm>
            <a:off x="3564402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TextBox 81"/>
          <p:cNvSpPr txBox="1">
            <a:spLocks noChangeArrowheads="1"/>
          </p:cNvSpPr>
          <p:nvPr/>
        </p:nvSpPr>
        <p:spPr bwMode="auto">
          <a:xfrm>
            <a:off x="3525534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en-US" altLang="ko-KR" sz="1100" b="1" dirty="0" smtClean="0">
              <a:solidFill>
                <a:schemeClr val="accent6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3" name="순서도: 대체 처리 82"/>
          <p:cNvSpPr/>
          <p:nvPr/>
        </p:nvSpPr>
        <p:spPr>
          <a:xfrm>
            <a:off x="3026692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84" name="TextBox 83"/>
          <p:cNvSpPr txBox="1">
            <a:spLocks noChangeArrowheads="1"/>
          </p:cNvSpPr>
          <p:nvPr/>
        </p:nvSpPr>
        <p:spPr bwMode="auto">
          <a:xfrm>
            <a:off x="2987824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sp>
        <p:nvSpPr>
          <p:cNvPr id="35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6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덧셈과 뺄셈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7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0405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덧셈을 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(3)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71" name="표 7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3844193"/>
              </p:ext>
            </p:extLst>
          </p:nvPr>
        </p:nvGraphicFramePr>
        <p:xfrm>
          <a:off x="2663788" y="2892317"/>
          <a:ext cx="1805512" cy="1381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1378"/>
                <a:gridCol w="451378"/>
                <a:gridCol w="451378"/>
                <a:gridCol w="451378"/>
              </a:tblGrid>
              <a:tr h="460600">
                <a:tc>
                  <a:txBody>
                    <a:bodyPr/>
                    <a:lstStyle/>
                    <a:p>
                      <a:pPr algn="ctr" latinLnBrk="1"/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606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＋</a:t>
                      </a:r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6</a:t>
                      </a:r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606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0</a:t>
                      </a:r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76" name="모서리가 둥근 직사각형 75">
            <a:extLst>
              <a:ext uri="{FF2B5EF4-FFF2-40B4-BE49-F238E27FC236}">
                <a16:creationId xmlns="" xmlns:a16="http://schemas.microsoft.com/office/drawing/2014/main" id="{71A1B541-326C-41AD-BD7E-EAF87A58891D}"/>
              </a:ext>
            </a:extLst>
          </p:cNvPr>
          <p:cNvSpPr/>
          <p:nvPr/>
        </p:nvSpPr>
        <p:spPr>
          <a:xfrm>
            <a:off x="4042663" y="2967102"/>
            <a:ext cx="370525" cy="385685"/>
          </a:xfrm>
          <a:prstGeom prst="roundRect">
            <a:avLst>
              <a:gd name="adj" fmla="val 10267"/>
            </a:avLst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90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7</a:t>
            </a:r>
            <a:endParaRPr kumimoji="0" lang="ko-KR" altLang="en-US" sz="1900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56" name="그림 55">
            <a:extLst>
              <a:ext uri="{FF2B5EF4-FFF2-40B4-BE49-F238E27FC236}">
                <a16:creationId xmlns="" xmlns:a16="http://schemas.microsoft.com/office/drawing/2014/main" id="{DEEB3194-430D-4A4E-8DEF-5B08710B8A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9212" y="2537552"/>
            <a:ext cx="435600" cy="429550"/>
          </a:xfrm>
          <a:prstGeom prst="rect">
            <a:avLst/>
          </a:prstGeom>
        </p:spPr>
      </p:pic>
      <p:pic>
        <p:nvPicPr>
          <p:cNvPr id="78" name="그림 77">
            <a:extLst>
              <a:ext uri="{FF2B5EF4-FFF2-40B4-BE49-F238E27FC236}">
                <a16:creationId xmlns="" xmlns:a16="http://schemas.microsoft.com/office/drawing/2014/main" id="{DEEB3194-430D-4A4E-8DEF-5B08710B8A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9630" y="3121989"/>
            <a:ext cx="435600" cy="429550"/>
          </a:xfrm>
          <a:prstGeom prst="rect">
            <a:avLst/>
          </a:prstGeom>
        </p:spPr>
      </p:pic>
      <p:graphicFrame>
        <p:nvGraphicFramePr>
          <p:cNvPr id="32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33" name="TextBox 32"/>
          <p:cNvSpPr txBox="1"/>
          <p:nvPr/>
        </p:nvSpPr>
        <p:spPr>
          <a:xfrm>
            <a:off x="7018371" y="1092168"/>
            <a:ext cx="2125629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-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기존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개발물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활용 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(3~7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번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)</a:t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  <a:hlinkClick r:id="rId3"/>
              </a:rPr>
              <a:t>https://cdata2.tsherpa.co.kr/tsherpa/MultiMedia/Flash/2020/curri/index.html?flashxmlnum=jmp1130&amp;classa=A8-C1-31-MM-MM-04-02-04-0-0-0-0&amp;classno=MM_31_04/suh_0301_01_0004/suh_0301_01_0004_401_1.html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Tx/>
              <a:buAutoNum type="arabicPeriod"/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#1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칸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(7)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클릭 시 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#1-1(‘1’)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표출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AutoNum type="arabicPeriod"/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#2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정답 칸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(7)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클릭 시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#2-1(‘1’)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표출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답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/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3563888" y="2557248"/>
            <a:ext cx="398911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900" spc="-150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sp>
        <p:nvSpPr>
          <p:cNvPr id="41" name="직사각형 40"/>
          <p:cNvSpPr/>
          <p:nvPr/>
        </p:nvSpPr>
        <p:spPr>
          <a:xfrm>
            <a:off x="3627602" y="2557248"/>
            <a:ext cx="248727" cy="364106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/>
          <p:cNvSpPr/>
          <p:nvPr/>
        </p:nvSpPr>
        <p:spPr>
          <a:xfrm>
            <a:off x="4382404" y="2890224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114013" y="2557248"/>
            <a:ext cx="398911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900" spc="-150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sp>
        <p:nvSpPr>
          <p:cNvPr id="44" name="직사각형 43"/>
          <p:cNvSpPr/>
          <p:nvPr/>
        </p:nvSpPr>
        <p:spPr>
          <a:xfrm>
            <a:off x="3177727" y="2557248"/>
            <a:ext cx="248727" cy="364106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/>
          <p:cNvSpPr/>
          <p:nvPr/>
        </p:nvSpPr>
        <p:spPr>
          <a:xfrm>
            <a:off x="3894394" y="3464923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6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523736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7" name="타원 46"/>
          <p:cNvSpPr/>
          <p:nvPr/>
        </p:nvSpPr>
        <p:spPr>
          <a:xfrm>
            <a:off x="5462085" y="5050533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="" xmlns:a16="http://schemas.microsoft.com/office/drawing/2014/main" id="{FC15E273-4749-4AA6-AE2A-E26ACFF02A01}"/>
              </a:ext>
            </a:extLst>
          </p:cNvPr>
          <p:cNvSpPr txBox="1"/>
          <p:nvPr/>
        </p:nvSpPr>
        <p:spPr>
          <a:xfrm>
            <a:off x="657304" y="1613520"/>
            <a:ext cx="3989590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90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  </a:t>
            </a:r>
            <a:r>
              <a:rPr kumimoji="0" lang="ko-KR" altLang="en-US" sz="190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안에 알맞은 수를 써넣으시오</a:t>
            </a:r>
            <a:r>
              <a:rPr kumimoji="0" lang="en-US" altLang="ko-KR" sz="190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.</a:t>
            </a:r>
            <a:endParaRPr kumimoji="0" lang="ko-KR" altLang="en-US" sz="19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5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76" y="1743969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" name="Picture 1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477" y="1655336"/>
            <a:ext cx="301090" cy="3010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2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suh_h_0301_01_0405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_401_1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8" name="타원 47"/>
          <p:cNvSpPr/>
          <p:nvPr/>
        </p:nvSpPr>
        <p:spPr>
          <a:xfrm>
            <a:off x="2807804" y="2384884"/>
            <a:ext cx="45447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#1-1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3" name="타원 52"/>
          <p:cNvSpPr/>
          <p:nvPr/>
        </p:nvSpPr>
        <p:spPr>
          <a:xfrm>
            <a:off x="3773153" y="2388685"/>
            <a:ext cx="45447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#2-1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7" name="모서리가 둥근 직사각형 56">
            <a:extLst>
              <a:ext uri="{FF2B5EF4-FFF2-40B4-BE49-F238E27FC236}">
                <a16:creationId xmlns="" xmlns:a16="http://schemas.microsoft.com/office/drawing/2014/main" id="{71A1B541-326C-41AD-BD7E-EAF87A58891D}"/>
              </a:ext>
            </a:extLst>
          </p:cNvPr>
          <p:cNvSpPr/>
          <p:nvPr/>
        </p:nvSpPr>
        <p:spPr>
          <a:xfrm>
            <a:off x="3593168" y="3394575"/>
            <a:ext cx="370525" cy="385685"/>
          </a:xfrm>
          <a:prstGeom prst="roundRect">
            <a:avLst>
              <a:gd name="adj" fmla="val 10267"/>
            </a:avLst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90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7</a:t>
            </a:r>
            <a:endParaRPr kumimoji="0" lang="ko-KR" altLang="en-US" sz="1900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503257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/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</a:tr>
            </a:tbl>
          </a:graphicData>
        </a:graphic>
      </p:graphicFrame>
      <p:sp>
        <p:nvSpPr>
          <p:cNvPr id="66" name="TextBox 43"/>
          <p:cNvSpPr txBox="1"/>
          <p:nvPr/>
        </p:nvSpPr>
        <p:spPr>
          <a:xfrm>
            <a:off x="644499" y="1604119"/>
            <a:ext cx="6110881" cy="67710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장의 수 카드를 한 번씩만 사용하여 만들 수 있는 세 자리 수 중에서 가장 큰 수와 가장 작은 수의 합을 구하시오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7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523736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76" y="1743969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3" name="순서도: 대체 처리 62"/>
          <p:cNvSpPr/>
          <p:nvPr/>
        </p:nvSpPr>
        <p:spPr>
          <a:xfrm>
            <a:off x="6249726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TextBox 63"/>
          <p:cNvSpPr txBox="1">
            <a:spLocks noChangeArrowheads="1"/>
          </p:cNvSpPr>
          <p:nvPr/>
        </p:nvSpPr>
        <p:spPr bwMode="auto">
          <a:xfrm>
            <a:off x="621085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7</a:t>
            </a:r>
          </a:p>
        </p:txBody>
      </p:sp>
      <p:sp>
        <p:nvSpPr>
          <p:cNvPr id="65" name="순서도: 대체 처리 64"/>
          <p:cNvSpPr/>
          <p:nvPr/>
        </p:nvSpPr>
        <p:spPr>
          <a:xfrm>
            <a:off x="5712016" y="964400"/>
            <a:ext cx="482514" cy="252028"/>
          </a:xfrm>
          <a:prstGeom prst="flowChartAlternateProcess">
            <a:avLst/>
          </a:prstGeom>
          <a:solidFill>
            <a:schemeClr val="accent6">
              <a:lumMod val="5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TextBox 66"/>
          <p:cNvSpPr txBox="1">
            <a:spLocks noChangeArrowheads="1"/>
          </p:cNvSpPr>
          <p:nvPr/>
        </p:nvSpPr>
        <p:spPr bwMode="auto">
          <a:xfrm>
            <a:off x="567314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6</a:t>
            </a:r>
          </a:p>
        </p:txBody>
      </p:sp>
      <p:sp>
        <p:nvSpPr>
          <p:cNvPr id="68" name="순서도: 대체 처리 67"/>
          <p:cNvSpPr/>
          <p:nvPr/>
        </p:nvSpPr>
        <p:spPr>
          <a:xfrm>
            <a:off x="5180120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TextBox 68"/>
          <p:cNvSpPr txBox="1">
            <a:spLocks noChangeArrowheads="1"/>
          </p:cNvSpPr>
          <p:nvPr/>
        </p:nvSpPr>
        <p:spPr bwMode="auto">
          <a:xfrm>
            <a:off x="5141252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5</a:t>
            </a:r>
          </a:p>
        </p:txBody>
      </p:sp>
      <p:sp>
        <p:nvSpPr>
          <p:cNvPr id="70" name="순서도: 대체 처리 69"/>
          <p:cNvSpPr/>
          <p:nvPr/>
        </p:nvSpPr>
        <p:spPr>
          <a:xfrm>
            <a:off x="4642410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71" name="TextBox 70"/>
          <p:cNvSpPr txBox="1">
            <a:spLocks noChangeArrowheads="1"/>
          </p:cNvSpPr>
          <p:nvPr/>
        </p:nvSpPr>
        <p:spPr bwMode="auto">
          <a:xfrm>
            <a:off x="4603542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4</a:t>
            </a:r>
          </a:p>
        </p:txBody>
      </p:sp>
      <p:sp>
        <p:nvSpPr>
          <p:cNvPr id="72" name="순서도: 대체 처리 71"/>
          <p:cNvSpPr/>
          <p:nvPr/>
        </p:nvSpPr>
        <p:spPr>
          <a:xfrm>
            <a:off x="4108164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73" name="TextBox 72"/>
          <p:cNvSpPr txBox="1">
            <a:spLocks noChangeArrowheads="1"/>
          </p:cNvSpPr>
          <p:nvPr/>
        </p:nvSpPr>
        <p:spPr bwMode="auto">
          <a:xfrm>
            <a:off x="4069296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81" name="순서도: 대체 처리 80"/>
          <p:cNvSpPr/>
          <p:nvPr/>
        </p:nvSpPr>
        <p:spPr>
          <a:xfrm>
            <a:off x="3576268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TextBox 81"/>
          <p:cNvSpPr txBox="1">
            <a:spLocks noChangeArrowheads="1"/>
          </p:cNvSpPr>
          <p:nvPr/>
        </p:nvSpPr>
        <p:spPr bwMode="auto">
          <a:xfrm>
            <a:off x="3537400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en-US" altLang="ko-KR" sz="1100" b="1" dirty="0" smtClean="0">
              <a:solidFill>
                <a:schemeClr val="accent6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3" name="순서도: 대체 처리 82"/>
          <p:cNvSpPr/>
          <p:nvPr/>
        </p:nvSpPr>
        <p:spPr>
          <a:xfrm>
            <a:off x="3038558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84" name="TextBox 83"/>
          <p:cNvSpPr txBox="1">
            <a:spLocks noChangeArrowheads="1"/>
          </p:cNvSpPr>
          <p:nvPr/>
        </p:nvSpPr>
        <p:spPr bwMode="auto">
          <a:xfrm>
            <a:off x="2999690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2078251" y="2793986"/>
            <a:ext cx="684076" cy="793139"/>
            <a:chOff x="1223629" y="2635861"/>
            <a:chExt cx="684076" cy="793139"/>
          </a:xfrm>
        </p:grpSpPr>
        <p:sp>
          <p:nvSpPr>
            <p:cNvPr id="2" name="TextBox 1"/>
            <p:cNvSpPr txBox="1"/>
            <p:nvPr/>
          </p:nvSpPr>
          <p:spPr>
            <a:xfrm>
              <a:off x="1295636" y="2736213"/>
              <a:ext cx="526323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b="1" dirty="0" smtClean="0"/>
                <a:t>1</a:t>
              </a:r>
              <a:endParaRPr lang="ko-KR" altLang="en-US" sz="3200" b="1" dirty="0" smtClean="0"/>
            </a:p>
          </p:txBody>
        </p:sp>
        <p:sp>
          <p:nvSpPr>
            <p:cNvPr id="3" name="모서리가 둥근 직사각형 2"/>
            <p:cNvSpPr/>
            <p:nvPr/>
          </p:nvSpPr>
          <p:spPr>
            <a:xfrm>
              <a:off x="1223629" y="2635861"/>
              <a:ext cx="684076" cy="793139"/>
            </a:xfrm>
            <a:prstGeom prst="roundRect">
              <a:avLst/>
            </a:prstGeom>
            <a:noFill/>
            <a:ln w="3810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4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5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덧셈과 뺄셈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6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0405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덧셈을 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(3)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38" name="그룹 37"/>
          <p:cNvGrpSpPr/>
          <p:nvPr/>
        </p:nvGrpSpPr>
        <p:grpSpPr>
          <a:xfrm>
            <a:off x="3093288" y="2793986"/>
            <a:ext cx="684076" cy="793139"/>
            <a:chOff x="1223629" y="2635861"/>
            <a:chExt cx="684076" cy="793139"/>
          </a:xfrm>
        </p:grpSpPr>
        <p:sp>
          <p:nvSpPr>
            <p:cNvPr id="39" name="TextBox 38"/>
            <p:cNvSpPr txBox="1"/>
            <p:nvPr/>
          </p:nvSpPr>
          <p:spPr>
            <a:xfrm>
              <a:off x="1295636" y="2736213"/>
              <a:ext cx="526323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b="1" dirty="0"/>
                <a:t>6</a:t>
              </a:r>
              <a:endParaRPr lang="ko-KR" altLang="en-US" sz="3200" b="1" dirty="0" smtClean="0"/>
            </a:p>
          </p:txBody>
        </p:sp>
        <p:sp>
          <p:nvSpPr>
            <p:cNvPr id="40" name="모서리가 둥근 직사각형 39"/>
            <p:cNvSpPr/>
            <p:nvPr/>
          </p:nvSpPr>
          <p:spPr>
            <a:xfrm>
              <a:off x="1223629" y="2635861"/>
              <a:ext cx="684076" cy="793139"/>
            </a:xfrm>
            <a:prstGeom prst="roundRect">
              <a:avLst/>
            </a:prstGeom>
            <a:noFill/>
            <a:ln w="3810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1" name="그룹 40"/>
          <p:cNvGrpSpPr/>
          <p:nvPr/>
        </p:nvGrpSpPr>
        <p:grpSpPr>
          <a:xfrm>
            <a:off x="4175758" y="2793986"/>
            <a:ext cx="684076" cy="793139"/>
            <a:chOff x="1223629" y="2635861"/>
            <a:chExt cx="684076" cy="793139"/>
          </a:xfrm>
        </p:grpSpPr>
        <p:sp>
          <p:nvSpPr>
            <p:cNvPr id="42" name="TextBox 41"/>
            <p:cNvSpPr txBox="1"/>
            <p:nvPr/>
          </p:nvSpPr>
          <p:spPr>
            <a:xfrm>
              <a:off x="1295636" y="2736213"/>
              <a:ext cx="526323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b="1" dirty="0"/>
                <a:t>8</a:t>
              </a:r>
              <a:endParaRPr lang="ko-KR" altLang="en-US" sz="3200" b="1" dirty="0" smtClean="0"/>
            </a:p>
          </p:txBody>
        </p:sp>
        <p:sp>
          <p:nvSpPr>
            <p:cNvPr id="43" name="모서리가 둥근 직사각형 42"/>
            <p:cNvSpPr/>
            <p:nvPr/>
          </p:nvSpPr>
          <p:spPr>
            <a:xfrm>
              <a:off x="1223629" y="2635861"/>
              <a:ext cx="684076" cy="793139"/>
            </a:xfrm>
            <a:prstGeom prst="roundRect">
              <a:avLst/>
            </a:prstGeom>
            <a:noFill/>
            <a:ln w="3810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56" name="Picture 1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8232" y="5232209"/>
            <a:ext cx="958428" cy="3210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7" name="타원 56"/>
          <p:cNvSpPr/>
          <p:nvPr/>
        </p:nvSpPr>
        <p:spPr>
          <a:xfrm>
            <a:off x="4359962" y="5068649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1" name="타원 60"/>
          <p:cNvSpPr/>
          <p:nvPr/>
        </p:nvSpPr>
        <p:spPr>
          <a:xfrm>
            <a:off x="5466660" y="5068649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9" name="직사각형 48"/>
          <p:cNvSpPr/>
          <p:nvPr/>
        </p:nvSpPr>
        <p:spPr bwMode="auto">
          <a:xfrm>
            <a:off x="3038558" y="4069506"/>
            <a:ext cx="829328" cy="36513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900" b="1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rPr>
              <a:t>1029</a:t>
            </a:r>
            <a:endParaRPr kumimoji="1" lang="ko-KR" altLang="en-US" sz="1900" b="1" i="0" u="none" strike="noStrike" cap="none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0" name="그림 49">
            <a:extLst>
              <a:ext uri="{FF2B5EF4-FFF2-40B4-BE49-F238E27FC236}">
                <a16:creationId xmlns="" xmlns:a16="http://schemas.microsoft.com/office/drawing/2014/main" id="{DEEB3194-430D-4A4E-8DEF-5B08710B8A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80612" y="3897071"/>
            <a:ext cx="360000" cy="355000"/>
          </a:xfrm>
          <a:prstGeom prst="rect">
            <a:avLst/>
          </a:prstGeom>
        </p:spPr>
      </p:pic>
      <p:sp>
        <p:nvSpPr>
          <p:cNvPr id="51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suh_h_0301_01_0405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_401_1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7018371" y="1092168"/>
            <a:ext cx="2125629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기존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개발물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활용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(3~7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번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  <a:hlinkClick r:id="rId6"/>
              </a:rPr>
              <a:t>https://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  <a:hlinkClick r:id="rId6"/>
              </a:rPr>
              <a:t>cdata2.tsherpa.co.kr/tsherpa/MultiMedia/Flash/2020/curri/index.html?flashxmlnum=jmp1130&amp;classa=A8-C1-31-MM-MM-04-02-04-0-0-0-0&amp;classno=MM_31_04/suh_0301_01_0004/suh_0301_01_0004_401_1.html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풀이 확인 클릭 시 풀이 표출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다음 슬라이드 참고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marL="228600" indent="-228600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답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/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025301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/>
          <p:cNvSpPr/>
          <p:nvPr/>
        </p:nvSpPr>
        <p:spPr>
          <a:xfrm>
            <a:off x="65312" y="894492"/>
            <a:ext cx="6918956" cy="62044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/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</a:tr>
            </a:tbl>
          </a:graphicData>
        </a:graphic>
      </p:graphicFrame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28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8943042"/>
              </p:ext>
            </p:extLst>
          </p:nvPr>
        </p:nvGraphicFramePr>
        <p:xfrm>
          <a:off x="115384" y="6129300"/>
          <a:ext cx="6688864" cy="282949"/>
        </p:xfrm>
        <a:graphic>
          <a:graphicData uri="http://schemas.openxmlformats.org/drawingml/2006/table">
            <a:tbl>
              <a:tblPr/>
              <a:tblGrid>
                <a:gridCol w="858104"/>
                <a:gridCol w="5830760"/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번 슬라이드 일부분 삽입</a:t>
                      </a:r>
                      <a:endParaRPr kumimoji="0" lang="en-US" altLang="ko-KR" sz="10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53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24006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Tx/>
              <a:buAutoNum type="arabicPeriod"/>
              <a:defRPr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탭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이벤트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Tx/>
              <a:buAutoNum type="arabicPeriod"/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Tx/>
              <a:buAutoNum type="arabicPeriod"/>
              <a:defRPr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이미지에 텍스트는 지우고 새로 쓰기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말풍선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소스 이용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1, 2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고정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Tx/>
              <a:buAutoNum type="arabicPeriod"/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Tx/>
              <a:buAutoNum type="arabicPeriod"/>
              <a:defRPr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확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대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버튼 및 풀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팝업창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다음 슬라이드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marL="228600" indent="-228600" algn="just">
              <a:buFontTx/>
              <a:buAutoNum type="arabicPeriod"/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Tx/>
              <a:buAutoNum type="arabicPeriod"/>
              <a:defRPr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답 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89042" y="1007440"/>
            <a:ext cx="662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800" spc="-150" dirty="0" smtClean="0">
                <a:latin typeface="맑은 고딕" pitchFamily="50" charset="-127"/>
                <a:ea typeface="맑은 고딕" pitchFamily="50" charset="-127"/>
              </a:rPr>
              <a:t>다음 그림의 상황에 대하여 이야기해 봅시다</a:t>
            </a:r>
            <a:r>
              <a:rPr lang="en-US" altLang="ko-KR" sz="18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58756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TextBox 43"/>
          <p:cNvSpPr txBox="1"/>
          <p:nvPr/>
        </p:nvSpPr>
        <p:spPr>
          <a:xfrm>
            <a:off x="3860711" y="1592796"/>
            <a:ext cx="3097334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그림은 어떤 상황인가요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?</a:t>
            </a:r>
          </a:p>
        </p:txBody>
      </p:sp>
      <p:pic>
        <p:nvPicPr>
          <p:cNvPr id="4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1718677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5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6" name="타원 45"/>
          <p:cNvSpPr/>
          <p:nvPr/>
        </p:nvSpPr>
        <p:spPr>
          <a:xfrm>
            <a:off x="4704296" y="978518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7" name="타원 46"/>
          <p:cNvSpPr/>
          <p:nvPr/>
        </p:nvSpPr>
        <p:spPr>
          <a:xfrm>
            <a:off x="5725803" y="511915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9" name="직사각형 48"/>
          <p:cNvSpPr/>
          <p:nvPr/>
        </p:nvSpPr>
        <p:spPr bwMode="auto">
          <a:xfrm>
            <a:off x="3916115" y="2022324"/>
            <a:ext cx="2974460" cy="794608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R="0" algn="just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tabLst/>
            </a:pPr>
            <a:r>
              <a:rPr kumimoji="1" lang="ko-KR" altLang="en-US" sz="1900" b="1" i="0" u="none" strike="noStrike" cap="none" spc="-150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rPr>
              <a:t>입학식에 학생들과 학부모가 있습니다</a:t>
            </a:r>
            <a:r>
              <a:rPr kumimoji="1" lang="en-US" altLang="ko-KR" sz="1900" b="1" i="0" u="none" strike="noStrike" cap="none" spc="-150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rPr>
              <a:t>.</a:t>
            </a:r>
            <a:endParaRPr kumimoji="1" lang="ko-KR" altLang="en-US" sz="1900" b="1" i="0" u="none" strike="noStrike" cap="none" spc="-150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6369301" y="1252605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52" name="TextBox 51"/>
          <p:cNvSpPr txBox="1">
            <a:spLocks noChangeArrowheads="1"/>
          </p:cNvSpPr>
          <p:nvPr/>
        </p:nvSpPr>
        <p:spPr bwMode="auto">
          <a:xfrm>
            <a:off x="6337324" y="1204980"/>
            <a:ext cx="620721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4</a:t>
            </a:r>
          </a:p>
        </p:txBody>
      </p:sp>
      <p:sp>
        <p:nvSpPr>
          <p:cNvPr id="54" name="직사각형 53"/>
          <p:cNvSpPr/>
          <p:nvPr/>
        </p:nvSpPr>
        <p:spPr>
          <a:xfrm>
            <a:off x="5820588" y="1253814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55" name="TextBox 54"/>
          <p:cNvSpPr txBox="1">
            <a:spLocks noChangeArrowheads="1"/>
          </p:cNvSpPr>
          <p:nvPr/>
        </p:nvSpPr>
        <p:spPr bwMode="auto">
          <a:xfrm>
            <a:off x="5796136" y="1193922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pic>
        <p:nvPicPr>
          <p:cNvPr id="29" name="그림 28">
            <a:extLst>
              <a:ext uri="{FF2B5EF4-FFF2-40B4-BE49-F238E27FC236}">
                <a16:creationId xmlns="" xmlns:a16="http://schemas.microsoft.com/office/drawing/2014/main" id="{DEEB3194-430D-4A4E-8DEF-5B08710B8A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55974" y="1844824"/>
            <a:ext cx="360000" cy="355000"/>
          </a:xfrm>
          <a:prstGeom prst="rect">
            <a:avLst/>
          </a:prstGeom>
        </p:spPr>
      </p:pic>
      <p:sp>
        <p:nvSpPr>
          <p:cNvPr id="30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suh_h_0301_01_0405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_102_1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1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2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덧셈과 뺄셈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7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0405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덧셈을 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(3)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5269875" y="1255435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42" name="TextBox 41"/>
          <p:cNvSpPr txBox="1">
            <a:spLocks noChangeArrowheads="1"/>
          </p:cNvSpPr>
          <p:nvPr/>
        </p:nvSpPr>
        <p:spPr bwMode="auto">
          <a:xfrm>
            <a:off x="5237898" y="1198285"/>
            <a:ext cx="620721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  <p:sp>
        <p:nvSpPr>
          <p:cNvPr id="43" name="직사각형 42"/>
          <p:cNvSpPr/>
          <p:nvPr/>
        </p:nvSpPr>
        <p:spPr>
          <a:xfrm>
            <a:off x="4721162" y="1256644"/>
            <a:ext cx="521274" cy="25559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50" name="TextBox 49"/>
          <p:cNvSpPr txBox="1">
            <a:spLocks noChangeArrowheads="1"/>
          </p:cNvSpPr>
          <p:nvPr/>
        </p:nvSpPr>
        <p:spPr bwMode="auto">
          <a:xfrm>
            <a:off x="4696710" y="1206277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131" y="1700808"/>
            <a:ext cx="3497637" cy="31961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3068" y="4634987"/>
            <a:ext cx="266700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" name="타원 47"/>
          <p:cNvSpPr/>
          <p:nvPr/>
        </p:nvSpPr>
        <p:spPr>
          <a:xfrm>
            <a:off x="3439038" y="4344866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타원 4"/>
          <p:cNvSpPr/>
          <p:nvPr/>
        </p:nvSpPr>
        <p:spPr>
          <a:xfrm>
            <a:off x="1739381" y="4021945"/>
            <a:ext cx="1404156" cy="917325"/>
          </a:xfrm>
          <a:prstGeom prst="ellipse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43"/>
          <p:cNvSpPr txBox="1"/>
          <p:nvPr/>
        </p:nvSpPr>
        <p:spPr>
          <a:xfrm>
            <a:off x="1628264" y="4118967"/>
            <a:ext cx="1626391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1400" spc="-150" dirty="0" smtClean="0">
                <a:latin typeface="맑은 고딕" pitchFamily="50" charset="-127"/>
                <a:ea typeface="맑은 고딕" pitchFamily="50" charset="-127"/>
              </a:rPr>
              <a:t>우리 학교 전교생은 모두 몇 명인지 어림해 볼까</a:t>
            </a:r>
            <a:r>
              <a:rPr lang="en-US" altLang="ko-KR" sz="1400" spc="-150" dirty="0" smtClean="0">
                <a:latin typeface="맑은 고딕" pitchFamily="50" charset="-127"/>
                <a:ea typeface="맑은 고딕" pitchFamily="50" charset="-127"/>
              </a:rPr>
              <a:t>?</a:t>
            </a:r>
          </a:p>
        </p:txBody>
      </p:sp>
      <p:sp>
        <p:nvSpPr>
          <p:cNvPr id="38" name="타원 37"/>
          <p:cNvSpPr/>
          <p:nvPr/>
        </p:nvSpPr>
        <p:spPr>
          <a:xfrm>
            <a:off x="44476" y="1453191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/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</a:tr>
            </a:tbl>
          </a:graphicData>
        </a:graphic>
      </p:graphicFrame>
      <p:sp>
        <p:nvSpPr>
          <p:cNvPr id="66" name="TextBox 43"/>
          <p:cNvSpPr txBox="1"/>
          <p:nvPr/>
        </p:nvSpPr>
        <p:spPr>
          <a:xfrm>
            <a:off x="644499" y="1604119"/>
            <a:ext cx="6110881" cy="67710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장의 수 카드를 한 번씩만 사용하여 만들 수 있는 세 자리 수 중에서 가장 큰 수와 가장 작은 수의 합을 구하시오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7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523736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76" y="1743969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3" name="순서도: 대체 처리 62"/>
          <p:cNvSpPr/>
          <p:nvPr/>
        </p:nvSpPr>
        <p:spPr>
          <a:xfrm>
            <a:off x="6249726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TextBox 63"/>
          <p:cNvSpPr txBox="1">
            <a:spLocks noChangeArrowheads="1"/>
          </p:cNvSpPr>
          <p:nvPr/>
        </p:nvSpPr>
        <p:spPr bwMode="auto">
          <a:xfrm>
            <a:off x="621085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7</a:t>
            </a:r>
          </a:p>
        </p:txBody>
      </p:sp>
      <p:sp>
        <p:nvSpPr>
          <p:cNvPr id="65" name="순서도: 대체 처리 64"/>
          <p:cNvSpPr/>
          <p:nvPr/>
        </p:nvSpPr>
        <p:spPr>
          <a:xfrm>
            <a:off x="5712016" y="964400"/>
            <a:ext cx="482514" cy="252028"/>
          </a:xfrm>
          <a:prstGeom prst="flowChartAlternateProcess">
            <a:avLst/>
          </a:prstGeom>
          <a:solidFill>
            <a:schemeClr val="accent6">
              <a:lumMod val="5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TextBox 66"/>
          <p:cNvSpPr txBox="1">
            <a:spLocks noChangeArrowheads="1"/>
          </p:cNvSpPr>
          <p:nvPr/>
        </p:nvSpPr>
        <p:spPr bwMode="auto">
          <a:xfrm>
            <a:off x="567314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6</a:t>
            </a:r>
          </a:p>
        </p:txBody>
      </p:sp>
      <p:sp>
        <p:nvSpPr>
          <p:cNvPr id="68" name="순서도: 대체 처리 67"/>
          <p:cNvSpPr/>
          <p:nvPr/>
        </p:nvSpPr>
        <p:spPr>
          <a:xfrm>
            <a:off x="5180120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TextBox 68"/>
          <p:cNvSpPr txBox="1">
            <a:spLocks noChangeArrowheads="1"/>
          </p:cNvSpPr>
          <p:nvPr/>
        </p:nvSpPr>
        <p:spPr bwMode="auto">
          <a:xfrm>
            <a:off x="5141252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5</a:t>
            </a:r>
          </a:p>
        </p:txBody>
      </p:sp>
      <p:sp>
        <p:nvSpPr>
          <p:cNvPr id="70" name="순서도: 대체 처리 69"/>
          <p:cNvSpPr/>
          <p:nvPr/>
        </p:nvSpPr>
        <p:spPr>
          <a:xfrm>
            <a:off x="4642410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71" name="TextBox 70"/>
          <p:cNvSpPr txBox="1">
            <a:spLocks noChangeArrowheads="1"/>
          </p:cNvSpPr>
          <p:nvPr/>
        </p:nvSpPr>
        <p:spPr bwMode="auto">
          <a:xfrm>
            <a:off x="4603542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4</a:t>
            </a:r>
          </a:p>
        </p:txBody>
      </p:sp>
      <p:sp>
        <p:nvSpPr>
          <p:cNvPr id="72" name="순서도: 대체 처리 71"/>
          <p:cNvSpPr/>
          <p:nvPr/>
        </p:nvSpPr>
        <p:spPr>
          <a:xfrm>
            <a:off x="4108164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73" name="TextBox 72"/>
          <p:cNvSpPr txBox="1">
            <a:spLocks noChangeArrowheads="1"/>
          </p:cNvSpPr>
          <p:nvPr/>
        </p:nvSpPr>
        <p:spPr bwMode="auto">
          <a:xfrm>
            <a:off x="4069296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81" name="순서도: 대체 처리 80"/>
          <p:cNvSpPr/>
          <p:nvPr/>
        </p:nvSpPr>
        <p:spPr>
          <a:xfrm>
            <a:off x="3576268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TextBox 81"/>
          <p:cNvSpPr txBox="1">
            <a:spLocks noChangeArrowheads="1"/>
          </p:cNvSpPr>
          <p:nvPr/>
        </p:nvSpPr>
        <p:spPr bwMode="auto">
          <a:xfrm>
            <a:off x="3537400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en-US" altLang="ko-KR" sz="1100" b="1" dirty="0" smtClean="0">
              <a:solidFill>
                <a:schemeClr val="accent6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3" name="순서도: 대체 처리 82"/>
          <p:cNvSpPr/>
          <p:nvPr/>
        </p:nvSpPr>
        <p:spPr>
          <a:xfrm>
            <a:off x="3038558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84" name="TextBox 83"/>
          <p:cNvSpPr txBox="1">
            <a:spLocks noChangeArrowheads="1"/>
          </p:cNvSpPr>
          <p:nvPr/>
        </p:nvSpPr>
        <p:spPr bwMode="auto">
          <a:xfrm>
            <a:off x="2999690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2078251" y="2793986"/>
            <a:ext cx="684076" cy="793139"/>
            <a:chOff x="1223629" y="2635861"/>
            <a:chExt cx="684076" cy="793139"/>
          </a:xfrm>
        </p:grpSpPr>
        <p:sp>
          <p:nvSpPr>
            <p:cNvPr id="2" name="TextBox 1"/>
            <p:cNvSpPr txBox="1"/>
            <p:nvPr/>
          </p:nvSpPr>
          <p:spPr>
            <a:xfrm>
              <a:off x="1295636" y="2736213"/>
              <a:ext cx="526323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b="1" dirty="0" smtClean="0"/>
                <a:t>1</a:t>
              </a:r>
              <a:endParaRPr lang="ko-KR" altLang="en-US" sz="3200" b="1" dirty="0" smtClean="0"/>
            </a:p>
          </p:txBody>
        </p:sp>
        <p:sp>
          <p:nvSpPr>
            <p:cNvPr id="3" name="모서리가 둥근 직사각형 2"/>
            <p:cNvSpPr/>
            <p:nvPr/>
          </p:nvSpPr>
          <p:spPr>
            <a:xfrm>
              <a:off x="1223629" y="2635861"/>
              <a:ext cx="684076" cy="793139"/>
            </a:xfrm>
            <a:prstGeom prst="roundRect">
              <a:avLst/>
            </a:prstGeom>
            <a:noFill/>
            <a:ln w="3810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4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5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덧셈과 뺄셈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6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0405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덧셈을 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(3)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38" name="그룹 37"/>
          <p:cNvGrpSpPr/>
          <p:nvPr/>
        </p:nvGrpSpPr>
        <p:grpSpPr>
          <a:xfrm>
            <a:off x="3093288" y="2793986"/>
            <a:ext cx="684076" cy="793139"/>
            <a:chOff x="1223629" y="2635861"/>
            <a:chExt cx="684076" cy="793139"/>
          </a:xfrm>
        </p:grpSpPr>
        <p:sp>
          <p:nvSpPr>
            <p:cNvPr id="39" name="TextBox 38"/>
            <p:cNvSpPr txBox="1"/>
            <p:nvPr/>
          </p:nvSpPr>
          <p:spPr>
            <a:xfrm>
              <a:off x="1295636" y="2736213"/>
              <a:ext cx="526323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b="1" dirty="0"/>
                <a:t>6</a:t>
              </a:r>
              <a:endParaRPr lang="ko-KR" altLang="en-US" sz="3200" b="1" dirty="0" smtClean="0"/>
            </a:p>
          </p:txBody>
        </p:sp>
        <p:sp>
          <p:nvSpPr>
            <p:cNvPr id="40" name="모서리가 둥근 직사각형 39"/>
            <p:cNvSpPr/>
            <p:nvPr/>
          </p:nvSpPr>
          <p:spPr>
            <a:xfrm>
              <a:off x="1223629" y="2635861"/>
              <a:ext cx="684076" cy="793139"/>
            </a:xfrm>
            <a:prstGeom prst="roundRect">
              <a:avLst/>
            </a:prstGeom>
            <a:noFill/>
            <a:ln w="3810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1" name="그룹 40"/>
          <p:cNvGrpSpPr/>
          <p:nvPr/>
        </p:nvGrpSpPr>
        <p:grpSpPr>
          <a:xfrm>
            <a:off x="4175758" y="2793986"/>
            <a:ext cx="684076" cy="793139"/>
            <a:chOff x="1223629" y="2635861"/>
            <a:chExt cx="684076" cy="793139"/>
          </a:xfrm>
        </p:grpSpPr>
        <p:sp>
          <p:nvSpPr>
            <p:cNvPr id="42" name="TextBox 41"/>
            <p:cNvSpPr txBox="1"/>
            <p:nvPr/>
          </p:nvSpPr>
          <p:spPr>
            <a:xfrm>
              <a:off x="1295636" y="2736213"/>
              <a:ext cx="526323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b="1" dirty="0"/>
                <a:t>8</a:t>
              </a:r>
              <a:endParaRPr lang="ko-KR" altLang="en-US" sz="3200" b="1" dirty="0" smtClean="0"/>
            </a:p>
          </p:txBody>
        </p:sp>
        <p:sp>
          <p:nvSpPr>
            <p:cNvPr id="43" name="모서리가 둥근 직사각형 42"/>
            <p:cNvSpPr/>
            <p:nvPr/>
          </p:nvSpPr>
          <p:spPr>
            <a:xfrm>
              <a:off x="1223629" y="2635861"/>
              <a:ext cx="684076" cy="793139"/>
            </a:xfrm>
            <a:prstGeom prst="roundRect">
              <a:avLst/>
            </a:prstGeom>
            <a:noFill/>
            <a:ln w="3810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56" name="Picture 1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8232" y="5232209"/>
            <a:ext cx="958428" cy="3210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9" name="직사각형 48"/>
          <p:cNvSpPr/>
          <p:nvPr/>
        </p:nvSpPr>
        <p:spPr bwMode="auto">
          <a:xfrm>
            <a:off x="3038558" y="4069506"/>
            <a:ext cx="829328" cy="36513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900" b="1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rPr>
              <a:t>1029</a:t>
            </a:r>
            <a:endParaRPr kumimoji="1" lang="ko-KR" altLang="en-US" sz="1900" b="1" i="0" u="none" strike="noStrike" cap="none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44" name="그룹 43"/>
          <p:cNvGrpSpPr/>
          <p:nvPr/>
        </p:nvGrpSpPr>
        <p:grpSpPr>
          <a:xfrm>
            <a:off x="179512" y="3607110"/>
            <a:ext cx="6667165" cy="1666180"/>
            <a:chOff x="179512" y="3607110"/>
            <a:chExt cx="6667165" cy="1666180"/>
          </a:xfrm>
        </p:grpSpPr>
        <p:sp>
          <p:nvSpPr>
            <p:cNvPr id="45" name="직각 삼각형 44"/>
            <p:cNvSpPr/>
            <p:nvPr/>
          </p:nvSpPr>
          <p:spPr>
            <a:xfrm flipH="1" flipV="1">
              <a:off x="4966595" y="5085183"/>
              <a:ext cx="195359" cy="188107"/>
            </a:xfrm>
            <a:prstGeom prst="rtTriangle">
              <a:avLst/>
            </a:prstGeom>
            <a:solidFill>
              <a:schemeClr val="accent4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179512" y="3969060"/>
              <a:ext cx="6667165" cy="111612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pic>
          <p:nvPicPr>
            <p:cNvPr id="51" name="Picture 2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0822" y="3607110"/>
              <a:ext cx="981075" cy="361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52" name="TextBox 53"/>
          <p:cNvSpPr txBox="1"/>
          <p:nvPr/>
        </p:nvSpPr>
        <p:spPr>
          <a:xfrm>
            <a:off x="366111" y="4252071"/>
            <a:ext cx="6366129" cy="58477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r>
              <a:rPr lang="ko-KR" altLang="en-US" sz="1900" dirty="0" smtClean="0">
                <a:latin typeface="맑은 고딕" pitchFamily="50" charset="-127"/>
                <a:ea typeface="맑은 고딕" pitchFamily="50" charset="-127"/>
              </a:rPr>
              <a:t>가장 큰 수는 </a:t>
            </a:r>
            <a:r>
              <a:rPr lang="en-US" altLang="ko-KR" sz="1900" dirty="0" smtClean="0">
                <a:latin typeface="맑은 고딕" pitchFamily="50" charset="-127"/>
                <a:ea typeface="맑은 고딕" pitchFamily="50" charset="-127"/>
              </a:rPr>
              <a:t>861</a:t>
            </a:r>
            <a:r>
              <a:rPr lang="ko-KR" altLang="en-US" sz="1900" dirty="0" smtClean="0">
                <a:latin typeface="맑은 고딕" pitchFamily="50" charset="-127"/>
                <a:ea typeface="맑은 고딕" pitchFamily="50" charset="-127"/>
              </a:rPr>
              <a:t>이고</a:t>
            </a:r>
            <a:r>
              <a:rPr lang="en-US" altLang="ko-KR" sz="19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900" dirty="0" smtClean="0">
                <a:latin typeface="맑은 고딕" pitchFamily="50" charset="-127"/>
                <a:ea typeface="맑은 고딕" pitchFamily="50" charset="-127"/>
              </a:rPr>
              <a:t>가장 작은 수는 </a:t>
            </a:r>
            <a:r>
              <a:rPr lang="en-US" altLang="ko-KR" sz="1900" dirty="0" smtClean="0">
                <a:latin typeface="맑은 고딕" pitchFamily="50" charset="-127"/>
                <a:ea typeface="맑은 고딕" pitchFamily="50" charset="-127"/>
              </a:rPr>
              <a:t>168</a:t>
            </a:r>
            <a:r>
              <a:rPr lang="ko-KR" altLang="en-US" sz="1900" dirty="0" smtClean="0">
                <a:latin typeface="맑은 고딕" pitchFamily="50" charset="-127"/>
                <a:ea typeface="맑은 고딕" pitchFamily="50" charset="-127"/>
              </a:rPr>
              <a:t>입니다</a:t>
            </a:r>
            <a:r>
              <a:rPr lang="en-US" altLang="ko-KR" sz="19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r>
              <a:rPr lang="ko-KR" altLang="en-US" sz="1900" dirty="0" smtClean="0">
                <a:latin typeface="맑은 고딕" pitchFamily="50" charset="-127"/>
                <a:ea typeface="맑은 고딕" pitchFamily="50" charset="-127"/>
              </a:rPr>
              <a:t>따라서 두 수의 합은 </a:t>
            </a:r>
            <a:r>
              <a:rPr lang="en-US" altLang="ko-KR" sz="1900" dirty="0" smtClean="0">
                <a:latin typeface="맑은 고딕" pitchFamily="50" charset="-127"/>
                <a:ea typeface="맑은 고딕" pitchFamily="50" charset="-127"/>
              </a:rPr>
              <a:t>861+168=1029</a:t>
            </a:r>
            <a:r>
              <a:rPr lang="ko-KR" altLang="en-US" sz="1900" dirty="0" smtClean="0">
                <a:latin typeface="맑은 고딕" pitchFamily="50" charset="-127"/>
                <a:ea typeface="맑은 고딕" pitchFamily="50" charset="-127"/>
              </a:rPr>
              <a:t>입니다</a:t>
            </a:r>
            <a:r>
              <a:rPr lang="en-US" altLang="ko-KR" sz="19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19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7018371" y="1092168"/>
            <a:ext cx="212562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000" b="1" dirty="0">
                <a:latin typeface="맑은 고딕" pitchFamily="50" charset="-127"/>
                <a:ea typeface="맑은 고딕" pitchFamily="50" charset="-127"/>
              </a:rPr>
              <a:t>&lt; </a:t>
            </a:r>
            <a:r>
              <a:rPr lang="ko-KR" altLang="en-US" sz="1000" b="1" dirty="0">
                <a:latin typeface="맑은 고딕" pitchFamily="50" charset="-127"/>
                <a:ea typeface="맑은 고딕" pitchFamily="50" charset="-127"/>
              </a:rPr>
              <a:t>풀이 확인 클릭 시 나타나는 화면</a:t>
            </a:r>
            <a:r>
              <a:rPr lang="en-US" altLang="ko-KR" sz="1000" b="1" dirty="0" smtClean="0">
                <a:latin typeface="맑은 고딕" pitchFamily="50" charset="-127"/>
                <a:ea typeface="맑은 고딕" pitchFamily="50" charset="-127"/>
              </a:rPr>
              <a:t>&gt;</a:t>
            </a:r>
          </a:p>
          <a:p>
            <a:pPr algn="just"/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/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4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suh_h_0301_01_0405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_401_1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7808089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순서도: 대체 처리 91"/>
          <p:cNvSpPr/>
          <p:nvPr/>
        </p:nvSpPr>
        <p:spPr>
          <a:xfrm>
            <a:off x="6249726" y="964400"/>
            <a:ext cx="482514" cy="252028"/>
          </a:xfrm>
          <a:prstGeom prst="flowChartAlternateProcess">
            <a:avLst/>
          </a:prstGeom>
          <a:solidFill>
            <a:schemeClr val="accent6">
              <a:lumMod val="5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TextBox 92"/>
          <p:cNvSpPr txBox="1">
            <a:spLocks noChangeArrowheads="1"/>
          </p:cNvSpPr>
          <p:nvPr/>
        </p:nvSpPr>
        <p:spPr bwMode="auto">
          <a:xfrm>
            <a:off x="621085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7</a:t>
            </a:r>
          </a:p>
        </p:txBody>
      </p:sp>
      <p:sp>
        <p:nvSpPr>
          <p:cNvPr id="94" name="순서도: 대체 처리 93"/>
          <p:cNvSpPr/>
          <p:nvPr/>
        </p:nvSpPr>
        <p:spPr>
          <a:xfrm>
            <a:off x="5712016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TextBox 94"/>
          <p:cNvSpPr txBox="1">
            <a:spLocks noChangeArrowheads="1"/>
          </p:cNvSpPr>
          <p:nvPr/>
        </p:nvSpPr>
        <p:spPr bwMode="auto">
          <a:xfrm>
            <a:off x="567314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6</a:t>
            </a:r>
          </a:p>
        </p:txBody>
      </p:sp>
      <p:sp>
        <p:nvSpPr>
          <p:cNvPr id="96" name="순서도: 대체 처리 95"/>
          <p:cNvSpPr/>
          <p:nvPr/>
        </p:nvSpPr>
        <p:spPr>
          <a:xfrm>
            <a:off x="5180120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TextBox 96"/>
          <p:cNvSpPr txBox="1">
            <a:spLocks noChangeArrowheads="1"/>
          </p:cNvSpPr>
          <p:nvPr/>
        </p:nvSpPr>
        <p:spPr bwMode="auto">
          <a:xfrm>
            <a:off x="5141252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5</a:t>
            </a:r>
          </a:p>
        </p:txBody>
      </p:sp>
      <p:sp>
        <p:nvSpPr>
          <p:cNvPr id="98" name="순서도: 대체 처리 97"/>
          <p:cNvSpPr/>
          <p:nvPr/>
        </p:nvSpPr>
        <p:spPr>
          <a:xfrm>
            <a:off x="4642410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99" name="TextBox 98"/>
          <p:cNvSpPr txBox="1">
            <a:spLocks noChangeArrowheads="1"/>
          </p:cNvSpPr>
          <p:nvPr/>
        </p:nvSpPr>
        <p:spPr bwMode="auto">
          <a:xfrm>
            <a:off x="4603542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4</a:t>
            </a:r>
          </a:p>
        </p:txBody>
      </p:sp>
      <p:sp>
        <p:nvSpPr>
          <p:cNvPr id="100" name="순서도: 대체 처리 99"/>
          <p:cNvSpPr/>
          <p:nvPr/>
        </p:nvSpPr>
        <p:spPr>
          <a:xfrm>
            <a:off x="4108164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01" name="TextBox 100"/>
          <p:cNvSpPr txBox="1">
            <a:spLocks noChangeArrowheads="1"/>
          </p:cNvSpPr>
          <p:nvPr/>
        </p:nvSpPr>
        <p:spPr bwMode="auto">
          <a:xfrm>
            <a:off x="4069296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102" name="순서도: 대체 처리 101"/>
          <p:cNvSpPr/>
          <p:nvPr/>
        </p:nvSpPr>
        <p:spPr>
          <a:xfrm>
            <a:off x="3576268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TextBox 102"/>
          <p:cNvSpPr txBox="1">
            <a:spLocks noChangeArrowheads="1"/>
          </p:cNvSpPr>
          <p:nvPr/>
        </p:nvSpPr>
        <p:spPr bwMode="auto">
          <a:xfrm>
            <a:off x="3537400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en-US" altLang="ko-KR" sz="1100" b="1" dirty="0" smtClean="0">
              <a:solidFill>
                <a:schemeClr val="accent6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4" name="순서도: 대체 처리 103"/>
          <p:cNvSpPr/>
          <p:nvPr/>
        </p:nvSpPr>
        <p:spPr>
          <a:xfrm>
            <a:off x="3038558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05" name="TextBox 104"/>
          <p:cNvSpPr txBox="1">
            <a:spLocks noChangeArrowheads="1"/>
          </p:cNvSpPr>
          <p:nvPr/>
        </p:nvSpPr>
        <p:spPr bwMode="auto">
          <a:xfrm>
            <a:off x="2999690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graphicFrame>
        <p:nvGraphicFramePr>
          <p:cNvPr id="4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/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</a:tr>
            </a:tbl>
          </a:graphicData>
        </a:graphic>
      </p:graphicFrame>
      <p:pic>
        <p:nvPicPr>
          <p:cNvPr id="109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0398" y="5233711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5" name="Picture 1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1044" y="5232982"/>
            <a:ext cx="1040273" cy="348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4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5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덧셈과 뺄셈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6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0405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덧셈을 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(3)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2118529" y="2816332"/>
            <a:ext cx="2602404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900" dirty="0" smtClean="0">
                <a:latin typeface="맑은 고딕" pitchFamily="50" charset="-127"/>
                <a:ea typeface="맑은 고딕" pitchFamily="50" charset="-127"/>
              </a:rPr>
              <a:t>563+    29</a:t>
            </a:r>
            <a:endParaRPr lang="ko-KR" altLang="en-US" sz="19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3857151" y="2808364"/>
            <a:ext cx="1094540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900" dirty="0" smtClean="0">
                <a:latin typeface="맑은 고딕" pitchFamily="50" charset="-127"/>
                <a:ea typeface="맑은 고딕" pitchFamily="50" charset="-127"/>
              </a:rPr>
              <a:t>&gt;1272</a:t>
            </a:r>
            <a:endParaRPr lang="ko-KR" altLang="en-US" sz="19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1" name="모서리가 둥근 직사각형 60"/>
          <p:cNvSpPr/>
          <p:nvPr/>
        </p:nvSpPr>
        <p:spPr>
          <a:xfrm>
            <a:off x="2323399" y="2744924"/>
            <a:ext cx="2719796" cy="539460"/>
          </a:xfrm>
          <a:prstGeom prst="roundRect">
            <a:avLst/>
          </a:prstGeom>
          <a:noFill/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TextBox 54"/>
          <p:cNvSpPr txBox="1"/>
          <p:nvPr/>
        </p:nvSpPr>
        <p:spPr>
          <a:xfrm>
            <a:off x="7018371" y="1092168"/>
            <a:ext cx="2125629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기존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개발물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활용 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(3~7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번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)</a:t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  <a:hlinkClick r:id="rId4"/>
              </a:rPr>
              <a:t>https://cdata2.tsherpa.co.kr/tsherpa/MultiMedia/Flash/2020/curri/index.html?flashxmlnum=jmp1130&amp;classa=A8-C1-31-MM-MM-04-02-04-0-0-0-0&amp;classno=MM_31_04/suh_0301_01_0004/suh_0301_01_0004_401_1.html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AutoNum type="arabicPeriod"/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&lt;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기존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개발물과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동일 효과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&gt;</a:t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- ‘5’, ‘6’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클릭 시 오답 표시 후 사라짐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- ‘7’, ‘8’, ‘9’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클릭 시 정답 원 표출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풀이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확인 클릭 시 풀이 표출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다음 슬라이드 참고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marL="228600" indent="-228600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답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="" xmlns:a16="http://schemas.microsoft.com/office/drawing/2014/main" id="{FC15E273-4749-4AA6-AE2A-E26ACFF02A01}"/>
              </a:ext>
            </a:extLst>
          </p:cNvPr>
          <p:cNvSpPr txBox="1"/>
          <p:nvPr/>
        </p:nvSpPr>
        <p:spPr>
          <a:xfrm>
            <a:off x="657304" y="1613520"/>
            <a:ext cx="6038932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9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</a:t>
            </a:r>
            <a:r>
              <a:rPr kumimoji="0" lang="en-US" altLang="ko-KR" sz="1900" dirty="0" smtClean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 </a:t>
            </a:r>
            <a:r>
              <a:rPr kumimoji="0" lang="ko-KR" altLang="en-US" sz="1900" dirty="0" smtClean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안에 들어갈 수 있는 수를 모두 고르시오</a:t>
            </a:r>
            <a:r>
              <a:rPr kumimoji="0" lang="en-US" altLang="ko-KR" sz="1900" dirty="0" smtClean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.</a:t>
            </a:r>
            <a:endParaRPr kumimoji="0" lang="ko-KR" altLang="en-US" sz="19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59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76" y="1743969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0" name="Picture 1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477" y="1655336"/>
            <a:ext cx="301090" cy="3010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4" name="Picture 1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731" y="2878815"/>
            <a:ext cx="282066" cy="2776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2908" y="3778592"/>
            <a:ext cx="4570366" cy="6550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9" name="TextBox 53"/>
          <p:cNvSpPr txBox="1"/>
          <p:nvPr/>
        </p:nvSpPr>
        <p:spPr>
          <a:xfrm>
            <a:off x="1594822" y="3962184"/>
            <a:ext cx="312882" cy="29238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en-US" altLang="ko-KR" sz="1900" dirty="0" smtClean="0">
                <a:latin typeface="맑은 고딕" pitchFamily="50" charset="-127"/>
                <a:ea typeface="맑은 고딕" pitchFamily="50" charset="-127"/>
              </a:rPr>
              <a:t>5</a:t>
            </a:r>
            <a:endParaRPr lang="ko-KR" altLang="en-US" sz="19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0" name="TextBox 53"/>
          <p:cNvSpPr txBox="1"/>
          <p:nvPr/>
        </p:nvSpPr>
        <p:spPr>
          <a:xfrm>
            <a:off x="2533488" y="3962183"/>
            <a:ext cx="312882" cy="29238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en-US" altLang="ko-KR" sz="1900" dirty="0" smtClean="0">
                <a:latin typeface="맑은 고딕" pitchFamily="50" charset="-127"/>
                <a:ea typeface="맑은 고딕" pitchFamily="50" charset="-127"/>
              </a:rPr>
              <a:t>6</a:t>
            </a:r>
            <a:endParaRPr lang="ko-KR" altLang="en-US" sz="19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3" name="TextBox 53"/>
          <p:cNvSpPr txBox="1"/>
          <p:nvPr/>
        </p:nvSpPr>
        <p:spPr>
          <a:xfrm>
            <a:off x="3500997" y="3962183"/>
            <a:ext cx="312882" cy="29238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en-US" altLang="ko-KR" sz="1900" dirty="0" smtClean="0">
                <a:latin typeface="맑은 고딕" pitchFamily="50" charset="-127"/>
                <a:ea typeface="맑은 고딕" pitchFamily="50" charset="-127"/>
              </a:rPr>
              <a:t>7</a:t>
            </a:r>
            <a:endParaRPr lang="ko-KR" altLang="en-US" sz="19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6" name="TextBox 53"/>
          <p:cNvSpPr txBox="1"/>
          <p:nvPr/>
        </p:nvSpPr>
        <p:spPr>
          <a:xfrm>
            <a:off x="4519225" y="3962183"/>
            <a:ext cx="312882" cy="29238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en-US" altLang="ko-KR" sz="1900" dirty="0" smtClean="0">
                <a:latin typeface="맑은 고딕" pitchFamily="50" charset="-127"/>
                <a:ea typeface="맑은 고딕" pitchFamily="50" charset="-127"/>
              </a:rPr>
              <a:t>8</a:t>
            </a:r>
            <a:endParaRPr lang="ko-KR" altLang="en-US" sz="19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8" name="TextBox 53"/>
          <p:cNvSpPr txBox="1"/>
          <p:nvPr/>
        </p:nvSpPr>
        <p:spPr>
          <a:xfrm>
            <a:off x="5475392" y="3962183"/>
            <a:ext cx="312882" cy="29238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en-US" altLang="ko-KR" sz="1900" dirty="0" smtClean="0">
                <a:latin typeface="맑은 고딕" pitchFamily="50" charset="-127"/>
                <a:ea typeface="맑은 고딕" pitchFamily="50" charset="-127"/>
              </a:rPr>
              <a:t>9</a:t>
            </a:r>
            <a:endParaRPr lang="ko-KR" altLang="en-US" sz="1900" dirty="0" smtClean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89" name="그룹 88"/>
          <p:cNvGrpSpPr/>
          <p:nvPr/>
        </p:nvGrpSpPr>
        <p:grpSpPr>
          <a:xfrm>
            <a:off x="4947274" y="2085529"/>
            <a:ext cx="1529484" cy="227347"/>
            <a:chOff x="4421577" y="2197503"/>
            <a:chExt cx="1529484" cy="227347"/>
          </a:xfrm>
        </p:grpSpPr>
        <p:sp>
          <p:nvSpPr>
            <p:cNvPr id="107" name="모서리가 둥근 직사각형 106"/>
            <p:cNvSpPr/>
            <p:nvPr/>
          </p:nvSpPr>
          <p:spPr>
            <a:xfrm>
              <a:off x="4421577" y="2197503"/>
              <a:ext cx="1529484" cy="227347"/>
            </a:xfrm>
            <a:prstGeom prst="roundRect">
              <a:avLst>
                <a:gd name="adj" fmla="val 35337"/>
              </a:avLst>
            </a:prstGeom>
            <a:solidFill>
              <a:schemeClr val="bg1">
                <a:lumMod val="8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ko-KR" altLang="en-US" sz="900" b="1" dirty="0" smtClean="0">
                  <a:solidFill>
                    <a:schemeClr val="tx1"/>
                  </a:solidFill>
                  <a:latin typeface="+mj-lt"/>
                </a:rPr>
                <a:t>수 카드</a:t>
              </a:r>
              <a:r>
                <a:rPr lang="ko-KR" altLang="en-US" sz="900" dirty="0" smtClean="0">
                  <a:solidFill>
                    <a:schemeClr val="tx1"/>
                  </a:solidFill>
                  <a:latin typeface="+mj-lt"/>
                </a:rPr>
                <a:t>를 </a:t>
              </a:r>
              <a:r>
                <a:rPr lang="ko-KR" altLang="en-US" sz="900" b="1" dirty="0" smtClean="0">
                  <a:solidFill>
                    <a:schemeClr val="tx1"/>
                  </a:solidFill>
                  <a:latin typeface="+mj-lt"/>
                </a:rPr>
                <a:t>클릭</a:t>
              </a:r>
              <a:r>
                <a:rPr lang="ko-KR" altLang="en-US" sz="900" dirty="0" smtClean="0">
                  <a:solidFill>
                    <a:schemeClr val="tx1"/>
                  </a:solidFill>
                  <a:latin typeface="+mj-lt"/>
                </a:rPr>
                <a:t>하세요</a:t>
              </a:r>
              <a:r>
                <a:rPr lang="en-US" altLang="ko-KR" sz="900" dirty="0" smtClean="0">
                  <a:solidFill>
                    <a:schemeClr val="tx1"/>
                  </a:solidFill>
                  <a:latin typeface="+mj-lt"/>
                </a:rPr>
                <a:t>.</a:t>
              </a:r>
              <a:endParaRPr lang="ko-KR" altLang="en-US" sz="900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110" name="타원 109"/>
            <p:cNvSpPr/>
            <p:nvPr/>
          </p:nvSpPr>
          <p:spPr>
            <a:xfrm>
              <a:off x="4473514" y="2240868"/>
              <a:ext cx="146945" cy="146945"/>
            </a:xfrm>
            <a:prstGeom prst="ellipse">
              <a:avLst/>
            </a:prstGeom>
            <a:noFill/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b="1" dirty="0">
                  <a:solidFill>
                    <a:schemeClr val="bg1">
                      <a:lumMod val="65000"/>
                    </a:schemeClr>
                  </a:solidFill>
                  <a:latin typeface="HY궁서B" pitchFamily="18" charset="-127"/>
                  <a:ea typeface="HY궁서B" pitchFamily="18" charset="-127"/>
                </a:rPr>
                <a:t>i</a:t>
              </a:r>
              <a:endParaRPr lang="ko-KR" altLang="en-US" sz="700" b="1" dirty="0">
                <a:solidFill>
                  <a:schemeClr val="bg1">
                    <a:lumMod val="65000"/>
                  </a:schemeClr>
                </a:solidFill>
                <a:latin typeface="HY궁서B" pitchFamily="18" charset="-127"/>
                <a:ea typeface="HY궁서B" pitchFamily="18" charset="-127"/>
              </a:endParaRPr>
            </a:p>
          </p:txBody>
        </p:sp>
      </p:grpSp>
      <p:sp>
        <p:nvSpPr>
          <p:cNvPr id="112" name="타원 111"/>
          <p:cNvSpPr/>
          <p:nvPr/>
        </p:nvSpPr>
        <p:spPr>
          <a:xfrm>
            <a:off x="3388914" y="3840871"/>
            <a:ext cx="535014" cy="535014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/>
          </a:p>
        </p:txBody>
      </p:sp>
      <p:sp>
        <p:nvSpPr>
          <p:cNvPr id="113" name="타원 112"/>
          <p:cNvSpPr/>
          <p:nvPr/>
        </p:nvSpPr>
        <p:spPr>
          <a:xfrm>
            <a:off x="4391980" y="3840870"/>
            <a:ext cx="535014" cy="535014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/>
          </a:p>
        </p:txBody>
      </p:sp>
      <p:sp>
        <p:nvSpPr>
          <p:cNvPr id="114" name="타원 113"/>
          <p:cNvSpPr/>
          <p:nvPr/>
        </p:nvSpPr>
        <p:spPr>
          <a:xfrm>
            <a:off x="5369134" y="3840870"/>
            <a:ext cx="535014" cy="535014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/>
          </a:p>
        </p:txBody>
      </p:sp>
      <p:grpSp>
        <p:nvGrpSpPr>
          <p:cNvPr id="116" name="그룹 115"/>
          <p:cNvGrpSpPr/>
          <p:nvPr/>
        </p:nvGrpSpPr>
        <p:grpSpPr>
          <a:xfrm>
            <a:off x="1453367" y="3882490"/>
            <a:ext cx="451775" cy="451775"/>
            <a:chOff x="6249485" y="2814376"/>
            <a:chExt cx="304024" cy="304024"/>
          </a:xfrm>
        </p:grpSpPr>
        <p:cxnSp>
          <p:nvCxnSpPr>
            <p:cNvPr id="118" name="직선 연결선 117"/>
            <p:cNvCxnSpPr/>
            <p:nvPr/>
          </p:nvCxnSpPr>
          <p:spPr>
            <a:xfrm flipH="1">
              <a:off x="6249485" y="2814376"/>
              <a:ext cx="304024" cy="304024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직선 연결선 118"/>
            <p:cNvCxnSpPr/>
            <p:nvPr/>
          </p:nvCxnSpPr>
          <p:spPr>
            <a:xfrm>
              <a:off x="6249485" y="2814376"/>
              <a:ext cx="299201" cy="29920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0" name="그룹 119"/>
          <p:cNvGrpSpPr/>
          <p:nvPr/>
        </p:nvGrpSpPr>
        <p:grpSpPr>
          <a:xfrm>
            <a:off x="2464041" y="3893444"/>
            <a:ext cx="451775" cy="451775"/>
            <a:chOff x="6249485" y="2814376"/>
            <a:chExt cx="304024" cy="304024"/>
          </a:xfrm>
        </p:grpSpPr>
        <p:cxnSp>
          <p:nvCxnSpPr>
            <p:cNvPr id="121" name="직선 연결선 120"/>
            <p:cNvCxnSpPr/>
            <p:nvPr/>
          </p:nvCxnSpPr>
          <p:spPr>
            <a:xfrm flipH="1">
              <a:off x="6249485" y="2814376"/>
              <a:ext cx="304024" cy="304024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직선 연결선 121"/>
            <p:cNvCxnSpPr/>
            <p:nvPr/>
          </p:nvCxnSpPr>
          <p:spPr>
            <a:xfrm>
              <a:off x="6249485" y="2814376"/>
              <a:ext cx="299201" cy="29920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3" name="타원 122"/>
          <p:cNvSpPr/>
          <p:nvPr/>
        </p:nvSpPr>
        <p:spPr>
          <a:xfrm>
            <a:off x="829022" y="3693540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4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suh_h_0301_01_0405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_401_1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8" name="타원 107"/>
          <p:cNvSpPr/>
          <p:nvPr/>
        </p:nvSpPr>
        <p:spPr>
          <a:xfrm>
            <a:off x="5124924" y="4954620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7" name="타원 116"/>
          <p:cNvSpPr/>
          <p:nvPr/>
        </p:nvSpPr>
        <p:spPr>
          <a:xfrm>
            <a:off x="6127115" y="4940878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125560" y="3693540"/>
            <a:ext cx="5068970" cy="85158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669766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Box 47"/>
          <p:cNvSpPr txBox="1"/>
          <p:nvPr/>
        </p:nvSpPr>
        <p:spPr>
          <a:xfrm>
            <a:off x="2118529" y="2816332"/>
            <a:ext cx="2602404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900" dirty="0" smtClean="0">
                <a:latin typeface="맑은 고딕" pitchFamily="50" charset="-127"/>
                <a:ea typeface="맑은 고딕" pitchFamily="50" charset="-127"/>
              </a:rPr>
              <a:t>563+    29</a:t>
            </a:r>
            <a:endParaRPr lang="ko-KR" altLang="en-US" sz="19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3857151" y="2808364"/>
            <a:ext cx="1094540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900" dirty="0" smtClean="0">
                <a:latin typeface="맑은 고딕" pitchFamily="50" charset="-127"/>
                <a:ea typeface="맑은 고딕" pitchFamily="50" charset="-127"/>
              </a:rPr>
              <a:t>&gt;1272</a:t>
            </a:r>
            <a:endParaRPr lang="ko-KR" altLang="en-US" sz="19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1" name="모서리가 둥근 직사각형 50"/>
          <p:cNvSpPr/>
          <p:nvPr/>
        </p:nvSpPr>
        <p:spPr>
          <a:xfrm>
            <a:off x="2323399" y="2744924"/>
            <a:ext cx="2719796" cy="539460"/>
          </a:xfrm>
          <a:prstGeom prst="roundRect">
            <a:avLst/>
          </a:prstGeom>
          <a:noFill/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2" name="Picture 1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731" y="2878815"/>
            <a:ext cx="282066" cy="2776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2908" y="3778592"/>
            <a:ext cx="4570366" cy="6550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4" name="TextBox 53"/>
          <p:cNvSpPr txBox="1"/>
          <p:nvPr/>
        </p:nvSpPr>
        <p:spPr>
          <a:xfrm>
            <a:off x="1594822" y="3962184"/>
            <a:ext cx="312882" cy="29238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en-US" altLang="ko-KR" sz="1900" dirty="0" smtClean="0">
                <a:latin typeface="맑은 고딕" pitchFamily="50" charset="-127"/>
                <a:ea typeface="맑은 고딕" pitchFamily="50" charset="-127"/>
              </a:rPr>
              <a:t>5</a:t>
            </a:r>
            <a:endParaRPr lang="ko-KR" altLang="en-US" sz="19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5" name="TextBox 53"/>
          <p:cNvSpPr txBox="1"/>
          <p:nvPr/>
        </p:nvSpPr>
        <p:spPr>
          <a:xfrm>
            <a:off x="2533488" y="3962183"/>
            <a:ext cx="312882" cy="29238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en-US" altLang="ko-KR" sz="1900" dirty="0" smtClean="0">
                <a:latin typeface="맑은 고딕" pitchFamily="50" charset="-127"/>
                <a:ea typeface="맑은 고딕" pitchFamily="50" charset="-127"/>
              </a:rPr>
              <a:t>6</a:t>
            </a:r>
            <a:endParaRPr lang="ko-KR" altLang="en-US" sz="19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6" name="TextBox 53"/>
          <p:cNvSpPr txBox="1"/>
          <p:nvPr/>
        </p:nvSpPr>
        <p:spPr>
          <a:xfrm>
            <a:off x="3500997" y="3962183"/>
            <a:ext cx="312882" cy="29238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en-US" altLang="ko-KR" sz="1900" dirty="0" smtClean="0">
                <a:latin typeface="맑은 고딕" pitchFamily="50" charset="-127"/>
                <a:ea typeface="맑은 고딕" pitchFamily="50" charset="-127"/>
              </a:rPr>
              <a:t>7</a:t>
            </a:r>
            <a:endParaRPr lang="ko-KR" altLang="en-US" sz="19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7" name="TextBox 53"/>
          <p:cNvSpPr txBox="1"/>
          <p:nvPr/>
        </p:nvSpPr>
        <p:spPr>
          <a:xfrm>
            <a:off x="4519225" y="3962183"/>
            <a:ext cx="312882" cy="29238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en-US" altLang="ko-KR" sz="1900" dirty="0" smtClean="0">
                <a:latin typeface="맑은 고딕" pitchFamily="50" charset="-127"/>
                <a:ea typeface="맑은 고딕" pitchFamily="50" charset="-127"/>
              </a:rPr>
              <a:t>8</a:t>
            </a:r>
            <a:endParaRPr lang="ko-KR" altLang="en-US" sz="19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8" name="TextBox 53"/>
          <p:cNvSpPr txBox="1"/>
          <p:nvPr/>
        </p:nvSpPr>
        <p:spPr>
          <a:xfrm>
            <a:off x="5475392" y="3962183"/>
            <a:ext cx="312882" cy="29238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en-US" altLang="ko-KR" sz="1900" dirty="0" smtClean="0">
                <a:latin typeface="맑은 고딕" pitchFamily="50" charset="-127"/>
                <a:ea typeface="맑은 고딕" pitchFamily="50" charset="-127"/>
              </a:rPr>
              <a:t>9</a:t>
            </a:r>
            <a:endParaRPr lang="ko-KR" altLang="en-US" sz="19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0" name="타원 59"/>
          <p:cNvSpPr/>
          <p:nvPr/>
        </p:nvSpPr>
        <p:spPr>
          <a:xfrm>
            <a:off x="3388914" y="3840871"/>
            <a:ext cx="535014" cy="535014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/>
          </a:p>
        </p:txBody>
      </p:sp>
      <p:sp>
        <p:nvSpPr>
          <p:cNvPr id="61" name="타원 60"/>
          <p:cNvSpPr/>
          <p:nvPr/>
        </p:nvSpPr>
        <p:spPr>
          <a:xfrm>
            <a:off x="4391980" y="3840870"/>
            <a:ext cx="535014" cy="535014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/>
          </a:p>
        </p:txBody>
      </p:sp>
      <p:sp>
        <p:nvSpPr>
          <p:cNvPr id="62" name="타원 61"/>
          <p:cNvSpPr/>
          <p:nvPr/>
        </p:nvSpPr>
        <p:spPr>
          <a:xfrm>
            <a:off x="5369134" y="3840870"/>
            <a:ext cx="535014" cy="535014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/>
          </a:p>
        </p:txBody>
      </p:sp>
      <p:grpSp>
        <p:nvGrpSpPr>
          <p:cNvPr id="63" name="그룹 62"/>
          <p:cNvGrpSpPr/>
          <p:nvPr/>
        </p:nvGrpSpPr>
        <p:grpSpPr>
          <a:xfrm>
            <a:off x="1453367" y="3882490"/>
            <a:ext cx="451775" cy="451775"/>
            <a:chOff x="6249485" y="2814376"/>
            <a:chExt cx="304024" cy="304024"/>
          </a:xfrm>
        </p:grpSpPr>
        <p:cxnSp>
          <p:nvCxnSpPr>
            <p:cNvPr id="64" name="직선 연결선 63"/>
            <p:cNvCxnSpPr/>
            <p:nvPr/>
          </p:nvCxnSpPr>
          <p:spPr>
            <a:xfrm flipH="1">
              <a:off x="6249485" y="2814376"/>
              <a:ext cx="304024" cy="304024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 64"/>
            <p:cNvCxnSpPr/>
            <p:nvPr/>
          </p:nvCxnSpPr>
          <p:spPr>
            <a:xfrm>
              <a:off x="6249485" y="2814376"/>
              <a:ext cx="299201" cy="29920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그룹 65"/>
          <p:cNvGrpSpPr/>
          <p:nvPr/>
        </p:nvGrpSpPr>
        <p:grpSpPr>
          <a:xfrm>
            <a:off x="2464041" y="3893444"/>
            <a:ext cx="451775" cy="451775"/>
            <a:chOff x="6249485" y="2814376"/>
            <a:chExt cx="304024" cy="304024"/>
          </a:xfrm>
        </p:grpSpPr>
        <p:cxnSp>
          <p:nvCxnSpPr>
            <p:cNvPr id="67" name="직선 연결선 66"/>
            <p:cNvCxnSpPr/>
            <p:nvPr/>
          </p:nvCxnSpPr>
          <p:spPr>
            <a:xfrm flipH="1">
              <a:off x="6249485" y="2814376"/>
              <a:ext cx="304024" cy="304024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 67"/>
            <p:cNvCxnSpPr/>
            <p:nvPr/>
          </p:nvCxnSpPr>
          <p:spPr>
            <a:xfrm>
              <a:off x="6249485" y="2814376"/>
              <a:ext cx="299201" cy="29920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9" name="타원 68"/>
          <p:cNvSpPr/>
          <p:nvPr/>
        </p:nvSpPr>
        <p:spPr>
          <a:xfrm>
            <a:off x="829022" y="3693540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0" name="직사각형 69"/>
          <p:cNvSpPr/>
          <p:nvPr/>
        </p:nvSpPr>
        <p:spPr>
          <a:xfrm>
            <a:off x="1125560" y="3693540"/>
            <a:ext cx="5068970" cy="85158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TextBox 88">
            <a:extLst>
              <a:ext uri="{FF2B5EF4-FFF2-40B4-BE49-F238E27FC236}">
                <a16:creationId xmlns="" xmlns:a16="http://schemas.microsoft.com/office/drawing/2014/main" id="{FC15E273-4749-4AA6-AE2A-E26ACFF02A01}"/>
              </a:ext>
            </a:extLst>
          </p:cNvPr>
          <p:cNvSpPr txBox="1"/>
          <p:nvPr/>
        </p:nvSpPr>
        <p:spPr>
          <a:xfrm>
            <a:off x="657304" y="1613520"/>
            <a:ext cx="6038932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9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</a:t>
            </a:r>
            <a:r>
              <a:rPr kumimoji="0" lang="en-US" altLang="ko-KR" sz="1900" dirty="0" smtClean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 </a:t>
            </a:r>
            <a:r>
              <a:rPr kumimoji="0" lang="ko-KR" altLang="en-US" sz="1900" dirty="0" smtClean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안에 들어갈 수 있는 수를 모두 고르시오</a:t>
            </a:r>
            <a:r>
              <a:rPr kumimoji="0" lang="en-US" altLang="ko-KR" sz="1900" dirty="0" smtClean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.</a:t>
            </a:r>
            <a:endParaRPr kumimoji="0" lang="ko-KR" altLang="en-US" sz="19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0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76" y="1743969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7" name="Picture 1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477" y="1655336"/>
            <a:ext cx="301090" cy="3010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2" name="순서도: 대체 처리 91"/>
          <p:cNvSpPr/>
          <p:nvPr/>
        </p:nvSpPr>
        <p:spPr>
          <a:xfrm>
            <a:off x="6249726" y="964400"/>
            <a:ext cx="482514" cy="252028"/>
          </a:xfrm>
          <a:prstGeom prst="flowChartAlternateProcess">
            <a:avLst/>
          </a:prstGeom>
          <a:solidFill>
            <a:schemeClr val="accent6">
              <a:lumMod val="5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TextBox 92"/>
          <p:cNvSpPr txBox="1">
            <a:spLocks noChangeArrowheads="1"/>
          </p:cNvSpPr>
          <p:nvPr/>
        </p:nvSpPr>
        <p:spPr bwMode="auto">
          <a:xfrm>
            <a:off x="621085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7</a:t>
            </a:r>
          </a:p>
        </p:txBody>
      </p:sp>
      <p:sp>
        <p:nvSpPr>
          <p:cNvPr id="94" name="순서도: 대체 처리 93"/>
          <p:cNvSpPr/>
          <p:nvPr/>
        </p:nvSpPr>
        <p:spPr>
          <a:xfrm>
            <a:off x="5712016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TextBox 94"/>
          <p:cNvSpPr txBox="1">
            <a:spLocks noChangeArrowheads="1"/>
          </p:cNvSpPr>
          <p:nvPr/>
        </p:nvSpPr>
        <p:spPr bwMode="auto">
          <a:xfrm>
            <a:off x="567314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6</a:t>
            </a:r>
          </a:p>
        </p:txBody>
      </p:sp>
      <p:sp>
        <p:nvSpPr>
          <p:cNvPr id="96" name="순서도: 대체 처리 95"/>
          <p:cNvSpPr/>
          <p:nvPr/>
        </p:nvSpPr>
        <p:spPr>
          <a:xfrm>
            <a:off x="5180120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TextBox 96"/>
          <p:cNvSpPr txBox="1">
            <a:spLocks noChangeArrowheads="1"/>
          </p:cNvSpPr>
          <p:nvPr/>
        </p:nvSpPr>
        <p:spPr bwMode="auto">
          <a:xfrm>
            <a:off x="5141252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5</a:t>
            </a:r>
          </a:p>
        </p:txBody>
      </p:sp>
      <p:sp>
        <p:nvSpPr>
          <p:cNvPr id="98" name="순서도: 대체 처리 97"/>
          <p:cNvSpPr/>
          <p:nvPr/>
        </p:nvSpPr>
        <p:spPr>
          <a:xfrm>
            <a:off x="4642410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99" name="TextBox 98"/>
          <p:cNvSpPr txBox="1">
            <a:spLocks noChangeArrowheads="1"/>
          </p:cNvSpPr>
          <p:nvPr/>
        </p:nvSpPr>
        <p:spPr bwMode="auto">
          <a:xfrm>
            <a:off x="4603542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4</a:t>
            </a:r>
          </a:p>
        </p:txBody>
      </p:sp>
      <p:sp>
        <p:nvSpPr>
          <p:cNvPr id="100" name="순서도: 대체 처리 99"/>
          <p:cNvSpPr/>
          <p:nvPr/>
        </p:nvSpPr>
        <p:spPr>
          <a:xfrm>
            <a:off x="4108164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01" name="TextBox 100"/>
          <p:cNvSpPr txBox="1">
            <a:spLocks noChangeArrowheads="1"/>
          </p:cNvSpPr>
          <p:nvPr/>
        </p:nvSpPr>
        <p:spPr bwMode="auto">
          <a:xfrm>
            <a:off x="4069296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102" name="순서도: 대체 처리 101"/>
          <p:cNvSpPr/>
          <p:nvPr/>
        </p:nvSpPr>
        <p:spPr>
          <a:xfrm>
            <a:off x="3576268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TextBox 102"/>
          <p:cNvSpPr txBox="1">
            <a:spLocks noChangeArrowheads="1"/>
          </p:cNvSpPr>
          <p:nvPr/>
        </p:nvSpPr>
        <p:spPr bwMode="auto">
          <a:xfrm>
            <a:off x="3537400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en-US" altLang="ko-KR" sz="1100" b="1" dirty="0" smtClean="0">
              <a:solidFill>
                <a:schemeClr val="accent6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4" name="순서도: 대체 처리 103"/>
          <p:cNvSpPr/>
          <p:nvPr/>
        </p:nvSpPr>
        <p:spPr>
          <a:xfrm>
            <a:off x="3038558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05" name="TextBox 104"/>
          <p:cNvSpPr txBox="1">
            <a:spLocks noChangeArrowheads="1"/>
          </p:cNvSpPr>
          <p:nvPr/>
        </p:nvSpPr>
        <p:spPr bwMode="auto">
          <a:xfrm>
            <a:off x="2999690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graphicFrame>
        <p:nvGraphicFramePr>
          <p:cNvPr id="4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/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</a:tr>
            </a:tbl>
          </a:graphicData>
        </a:graphic>
      </p:graphicFrame>
      <p:pic>
        <p:nvPicPr>
          <p:cNvPr id="109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0398" y="5233711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5" name="Picture 1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1044" y="5232982"/>
            <a:ext cx="1040273" cy="348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4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5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덧셈과 뺄셈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6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0405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덧셈을 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(3)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7018371" y="1092168"/>
            <a:ext cx="212562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000" b="1" dirty="0">
                <a:latin typeface="맑은 고딕" pitchFamily="50" charset="-127"/>
                <a:ea typeface="맑은 고딕" pitchFamily="50" charset="-127"/>
              </a:rPr>
              <a:t>&lt; </a:t>
            </a:r>
            <a:r>
              <a:rPr lang="ko-KR" altLang="en-US" sz="1000" b="1" dirty="0">
                <a:latin typeface="맑은 고딕" pitchFamily="50" charset="-127"/>
                <a:ea typeface="맑은 고딕" pitchFamily="50" charset="-127"/>
              </a:rPr>
              <a:t>풀이 확인 클릭 시 나타나는 화면</a:t>
            </a:r>
            <a:r>
              <a:rPr lang="en-US" altLang="ko-KR" sz="1000" b="1" dirty="0" smtClean="0">
                <a:latin typeface="맑은 고딕" pitchFamily="50" charset="-127"/>
                <a:ea typeface="맑은 고딕" pitchFamily="50" charset="-127"/>
              </a:rPr>
              <a:t>&gt;</a:t>
            </a:r>
          </a:p>
          <a:p>
            <a:pPr algn="just"/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/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122" name="그룹 121"/>
          <p:cNvGrpSpPr/>
          <p:nvPr/>
        </p:nvGrpSpPr>
        <p:grpSpPr>
          <a:xfrm>
            <a:off x="179512" y="3607110"/>
            <a:ext cx="6667165" cy="1666180"/>
            <a:chOff x="179512" y="3607110"/>
            <a:chExt cx="6667165" cy="1666180"/>
          </a:xfrm>
        </p:grpSpPr>
        <p:sp>
          <p:nvSpPr>
            <p:cNvPr id="123" name="직각 삼각형 122"/>
            <p:cNvSpPr/>
            <p:nvPr/>
          </p:nvSpPr>
          <p:spPr>
            <a:xfrm flipH="1" flipV="1">
              <a:off x="4966595" y="5085183"/>
              <a:ext cx="195359" cy="188107"/>
            </a:xfrm>
            <a:prstGeom prst="rtTriangle">
              <a:avLst/>
            </a:prstGeom>
            <a:solidFill>
              <a:schemeClr val="accent4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124" name="직사각형 123"/>
            <p:cNvSpPr/>
            <p:nvPr/>
          </p:nvSpPr>
          <p:spPr>
            <a:xfrm>
              <a:off x="179512" y="3969060"/>
              <a:ext cx="6667165" cy="111612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pic>
          <p:nvPicPr>
            <p:cNvPr id="125" name="Picture 2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0822" y="3607110"/>
              <a:ext cx="981075" cy="361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2" name="그룹 1"/>
          <p:cNvGrpSpPr/>
          <p:nvPr/>
        </p:nvGrpSpPr>
        <p:grpSpPr>
          <a:xfrm>
            <a:off x="264753" y="4173178"/>
            <a:ext cx="6683511" cy="707886"/>
            <a:chOff x="192745" y="4257092"/>
            <a:chExt cx="6683511" cy="707886"/>
          </a:xfrm>
        </p:grpSpPr>
        <p:sp>
          <p:nvSpPr>
            <p:cNvPr id="59" name="TextBox 43"/>
            <p:cNvSpPr txBox="1"/>
            <p:nvPr/>
          </p:nvSpPr>
          <p:spPr>
            <a:xfrm>
              <a:off x="192745" y="4257092"/>
              <a:ext cx="6683511" cy="70788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r>
                <a:rPr lang="en-US" altLang="ko-KR" sz="2000" spc="-150" dirty="0" smtClean="0">
                  <a:latin typeface="맑은 고딕" pitchFamily="50" charset="-127"/>
                  <a:ea typeface="맑은 고딕" pitchFamily="50" charset="-127"/>
                </a:rPr>
                <a:t>563 + 629 = 1192</a:t>
              </a:r>
              <a:r>
                <a:rPr lang="ko-KR" altLang="en-US" sz="2000" spc="-150" dirty="0" smtClean="0">
                  <a:latin typeface="맑은 고딕" pitchFamily="50" charset="-127"/>
                  <a:ea typeface="맑은 고딕" pitchFamily="50" charset="-127"/>
                </a:rPr>
                <a:t>이고</a:t>
              </a:r>
              <a:r>
                <a:rPr lang="en-US" altLang="ko-KR" sz="2000" spc="-150" dirty="0" smtClean="0">
                  <a:latin typeface="맑은 고딕" pitchFamily="50" charset="-127"/>
                  <a:ea typeface="맑은 고딕" pitchFamily="50" charset="-127"/>
                </a:rPr>
                <a:t>, 563+729= 1292</a:t>
              </a:r>
              <a:r>
                <a:rPr lang="ko-KR" altLang="en-US" sz="2000" spc="-150" dirty="0" smtClean="0">
                  <a:latin typeface="맑은 고딕" pitchFamily="50" charset="-127"/>
                  <a:ea typeface="맑은 고딕" pitchFamily="50" charset="-127"/>
                </a:rPr>
                <a:t>입니다</a:t>
              </a:r>
              <a:r>
                <a:rPr lang="en-US" altLang="ko-KR" sz="2000" spc="-150" dirty="0" smtClean="0">
                  <a:latin typeface="맑은 고딕" pitchFamily="50" charset="-127"/>
                  <a:ea typeface="맑은 고딕" pitchFamily="50" charset="-127"/>
                </a:rPr>
                <a:t>.</a:t>
              </a:r>
            </a:p>
            <a:p>
              <a:r>
                <a:rPr lang="ko-KR" altLang="en-US" sz="2000" spc="-150" dirty="0" smtClean="0">
                  <a:latin typeface="맑은 고딕" pitchFamily="50" charset="-127"/>
                  <a:ea typeface="맑은 고딕" pitchFamily="50" charset="-127"/>
                </a:rPr>
                <a:t>따라서      안에 들어갈 수 있는 수는 </a:t>
              </a:r>
              <a:r>
                <a:rPr lang="en-US" altLang="ko-KR" sz="2000" spc="-150" dirty="0" smtClean="0">
                  <a:latin typeface="맑은 고딕" pitchFamily="50" charset="-127"/>
                  <a:ea typeface="맑은 고딕" pitchFamily="50" charset="-127"/>
                </a:rPr>
                <a:t>7, 8, 9</a:t>
              </a:r>
              <a:r>
                <a:rPr lang="ko-KR" altLang="en-US" sz="2000" spc="-150" dirty="0" smtClean="0">
                  <a:latin typeface="맑은 고딕" pitchFamily="50" charset="-127"/>
                  <a:ea typeface="맑은 고딕" pitchFamily="50" charset="-127"/>
                </a:rPr>
                <a:t>입니다</a:t>
              </a:r>
              <a:r>
                <a:rPr lang="en-US" altLang="ko-KR" sz="2000" spc="-150" dirty="0" smtClean="0">
                  <a:latin typeface="맑은 고딕" pitchFamily="50" charset="-127"/>
                  <a:ea typeface="맑은 고딕" pitchFamily="50" charset="-127"/>
                </a:rPr>
                <a:t>.</a:t>
              </a:r>
            </a:p>
          </p:txBody>
        </p:sp>
        <p:pic>
          <p:nvPicPr>
            <p:cNvPr id="121" name="Picture 1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2847" y="4611035"/>
              <a:ext cx="301090" cy="3010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26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suh_h_0301_01_0405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_401_1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71" name="그룹 70"/>
          <p:cNvGrpSpPr/>
          <p:nvPr/>
        </p:nvGrpSpPr>
        <p:grpSpPr>
          <a:xfrm>
            <a:off x="4947274" y="2085529"/>
            <a:ext cx="1529484" cy="227347"/>
            <a:chOff x="4421577" y="2197503"/>
            <a:chExt cx="1529484" cy="227347"/>
          </a:xfrm>
        </p:grpSpPr>
        <p:sp>
          <p:nvSpPr>
            <p:cNvPr id="72" name="모서리가 둥근 직사각형 71"/>
            <p:cNvSpPr/>
            <p:nvPr/>
          </p:nvSpPr>
          <p:spPr>
            <a:xfrm>
              <a:off x="4421577" y="2197503"/>
              <a:ext cx="1529484" cy="227347"/>
            </a:xfrm>
            <a:prstGeom prst="roundRect">
              <a:avLst>
                <a:gd name="adj" fmla="val 35337"/>
              </a:avLst>
            </a:prstGeom>
            <a:solidFill>
              <a:schemeClr val="bg1">
                <a:lumMod val="8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ko-KR" altLang="en-US" sz="900" b="1" dirty="0" smtClean="0">
                  <a:solidFill>
                    <a:schemeClr val="tx1"/>
                  </a:solidFill>
                  <a:latin typeface="+mj-lt"/>
                </a:rPr>
                <a:t>수 카드</a:t>
              </a:r>
              <a:r>
                <a:rPr lang="ko-KR" altLang="en-US" sz="900" dirty="0" smtClean="0">
                  <a:solidFill>
                    <a:schemeClr val="tx1"/>
                  </a:solidFill>
                  <a:latin typeface="+mj-lt"/>
                </a:rPr>
                <a:t>를 </a:t>
              </a:r>
              <a:r>
                <a:rPr lang="ko-KR" altLang="en-US" sz="900" b="1" dirty="0" smtClean="0">
                  <a:solidFill>
                    <a:schemeClr val="tx1"/>
                  </a:solidFill>
                  <a:latin typeface="+mj-lt"/>
                </a:rPr>
                <a:t>클릭</a:t>
              </a:r>
              <a:r>
                <a:rPr lang="ko-KR" altLang="en-US" sz="900" dirty="0" smtClean="0">
                  <a:solidFill>
                    <a:schemeClr val="tx1"/>
                  </a:solidFill>
                  <a:latin typeface="+mj-lt"/>
                </a:rPr>
                <a:t>하세요</a:t>
              </a:r>
              <a:r>
                <a:rPr lang="en-US" altLang="ko-KR" sz="900" dirty="0" smtClean="0">
                  <a:solidFill>
                    <a:schemeClr val="tx1"/>
                  </a:solidFill>
                  <a:latin typeface="+mj-lt"/>
                </a:rPr>
                <a:t>.</a:t>
              </a:r>
              <a:endParaRPr lang="ko-KR" altLang="en-US" sz="900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73" name="타원 72"/>
            <p:cNvSpPr/>
            <p:nvPr/>
          </p:nvSpPr>
          <p:spPr>
            <a:xfrm>
              <a:off x="4473514" y="2240868"/>
              <a:ext cx="146945" cy="146945"/>
            </a:xfrm>
            <a:prstGeom prst="ellipse">
              <a:avLst/>
            </a:prstGeom>
            <a:noFill/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b="1" dirty="0">
                  <a:solidFill>
                    <a:schemeClr val="bg1">
                      <a:lumMod val="65000"/>
                    </a:schemeClr>
                  </a:solidFill>
                  <a:latin typeface="HY궁서B" pitchFamily="18" charset="-127"/>
                  <a:ea typeface="HY궁서B" pitchFamily="18" charset="-127"/>
                </a:rPr>
                <a:t>i</a:t>
              </a:r>
              <a:endParaRPr lang="ko-KR" altLang="en-US" sz="700" b="1" dirty="0">
                <a:solidFill>
                  <a:schemeClr val="bg1">
                    <a:lumMod val="65000"/>
                  </a:schemeClr>
                </a:solidFill>
                <a:latin typeface="HY궁서B" pitchFamily="18" charset="-127"/>
                <a:ea typeface="HY궁서B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174640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/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63844" y="692696"/>
            <a:ext cx="6912260" cy="511256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4153" y="695549"/>
            <a:ext cx="361949" cy="357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9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</a:pPr>
            <a:r>
              <a:rPr lang="en-US" altLang="ko-KR" sz="1000" b="1" dirty="0" smtClean="0">
                <a:latin typeface="맑은 고딕" pitchFamily="50" charset="-127"/>
                <a:ea typeface="맑은 고딕" pitchFamily="50" charset="-127"/>
              </a:rPr>
              <a:t>&lt; </a:t>
            </a:r>
            <a:r>
              <a:rPr lang="ko-KR" altLang="en-US" sz="1000" b="1" dirty="0" smtClean="0">
                <a:latin typeface="맑은 고딕" pitchFamily="50" charset="-127"/>
                <a:ea typeface="맑은 고딕" pitchFamily="50" charset="-127"/>
              </a:rPr>
              <a:t>확</a:t>
            </a:r>
            <a:r>
              <a:rPr lang="ko-KR" altLang="en-US" sz="1000" b="1" dirty="0">
                <a:latin typeface="맑은 고딕" pitchFamily="50" charset="-127"/>
                <a:ea typeface="맑은 고딕" pitchFamily="50" charset="-127"/>
              </a:rPr>
              <a:t>대</a:t>
            </a:r>
            <a:r>
              <a:rPr lang="ko-KR" altLang="en-US" sz="1000" b="1" dirty="0" smtClean="0">
                <a:latin typeface="맑은 고딕" pitchFamily="50" charset="-127"/>
                <a:ea typeface="맑은 고딕" pitchFamily="50" charset="-127"/>
              </a:rPr>
              <a:t> 버튼 클릭 시 나타나는 화면</a:t>
            </a:r>
            <a:r>
              <a:rPr lang="en-US" altLang="ko-KR" sz="1000" b="1" dirty="0" smtClean="0">
                <a:latin typeface="맑은 고딕" pitchFamily="50" charset="-127"/>
                <a:ea typeface="맑은 고딕" pitchFamily="50" charset="-127"/>
              </a:rPr>
              <a:t>&gt;</a:t>
            </a:r>
          </a:p>
          <a:p>
            <a:pPr eaLnBrk="1" hangingPunct="1">
              <a:spcBef>
                <a:spcPts val="300"/>
              </a:spcBef>
            </a:pPr>
            <a:endParaRPr lang="en-US" altLang="ko-KR" sz="1000" b="1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이미지에 텍스트는 지우고 새로 쓰기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말풍선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소스 이용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>
              <a:spcBef>
                <a:spcPts val="300"/>
              </a:spcBef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2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/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</a:tr>
            </a:tbl>
          </a:graphicData>
        </a:graphic>
      </p:graphicFrame>
      <p:sp>
        <p:nvSpPr>
          <p:cNvPr id="26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suh_h_0301_01_0405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_102_1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7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8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덧셈과 뺄셈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9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0405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덧셈을 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(3)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63323" y="1488559"/>
            <a:ext cx="6920945" cy="3265266"/>
            <a:chOff x="63323" y="1488559"/>
            <a:chExt cx="6920945" cy="3265266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323" y="1488559"/>
              <a:ext cx="6920945" cy="32652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2" name="TextBox 43"/>
            <p:cNvSpPr txBox="1"/>
            <p:nvPr/>
          </p:nvSpPr>
          <p:spPr>
            <a:xfrm>
              <a:off x="5004049" y="4014941"/>
              <a:ext cx="1368151" cy="60016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ctr"/>
              <a:r>
                <a:rPr lang="ko-KR" altLang="en-US" sz="1100" spc="-150" dirty="0" smtClean="0">
                  <a:latin typeface="맑은 고딕" pitchFamily="50" charset="-127"/>
                  <a:ea typeface="맑은 고딕" pitchFamily="50" charset="-127"/>
                </a:rPr>
                <a:t>우리 학교</a:t>
              </a:r>
              <a:endParaRPr lang="en-US" altLang="ko-KR" sz="1100" spc="-150" dirty="0" smtClean="0">
                <a:latin typeface="맑은 고딕" pitchFamily="50" charset="-127"/>
                <a:ea typeface="맑은 고딕" pitchFamily="50" charset="-127"/>
              </a:endParaRPr>
            </a:p>
            <a:p>
              <a:pPr algn="ctr"/>
              <a:r>
                <a:rPr lang="ko-KR" altLang="en-US" sz="1100" spc="-150" dirty="0" smtClean="0">
                  <a:latin typeface="맑은 고딕" pitchFamily="50" charset="-127"/>
                  <a:ea typeface="맑은 고딕" pitchFamily="50" charset="-127"/>
                </a:rPr>
                <a:t>전교생은 모두 몇 명</a:t>
              </a:r>
              <a:endParaRPr lang="en-US" altLang="ko-KR" sz="1100" spc="-150" dirty="0" smtClean="0">
                <a:latin typeface="맑은 고딕" pitchFamily="50" charset="-127"/>
                <a:ea typeface="맑은 고딕" pitchFamily="50" charset="-127"/>
              </a:endParaRPr>
            </a:p>
            <a:p>
              <a:pPr algn="ctr"/>
              <a:r>
                <a:rPr lang="ko-KR" altLang="en-US" sz="1100" spc="-150" dirty="0" smtClean="0">
                  <a:latin typeface="맑은 고딕" pitchFamily="50" charset="-127"/>
                  <a:ea typeface="맑은 고딕" pitchFamily="50" charset="-127"/>
                </a:rPr>
                <a:t>인지 어림해 볼까</a:t>
              </a:r>
              <a:r>
                <a:rPr lang="en-US" altLang="ko-KR" sz="1100" spc="-150" dirty="0" smtClean="0">
                  <a:latin typeface="맑은 고딕" pitchFamily="50" charset="-127"/>
                  <a:ea typeface="맑은 고딕" pitchFamily="50" charset="-127"/>
                </a:rPr>
                <a:t>?</a:t>
              </a:r>
            </a:p>
          </p:txBody>
        </p:sp>
        <p:sp>
          <p:nvSpPr>
            <p:cNvPr id="20" name="TextBox 43"/>
            <p:cNvSpPr txBox="1"/>
            <p:nvPr/>
          </p:nvSpPr>
          <p:spPr>
            <a:xfrm>
              <a:off x="1619673" y="2564134"/>
              <a:ext cx="1547844" cy="60016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ctr"/>
              <a:r>
                <a:rPr lang="ko-KR" altLang="en-US" sz="1100" spc="-150" dirty="0" smtClean="0">
                  <a:latin typeface="맑은 고딕" pitchFamily="50" charset="-127"/>
                  <a:ea typeface="맑은 고딕" pitchFamily="50" charset="-127"/>
                </a:rPr>
                <a:t>우리 학교는</a:t>
              </a:r>
              <a:endParaRPr lang="en-US" altLang="ko-KR" sz="1100" spc="-150" dirty="0" smtClean="0">
                <a:latin typeface="맑은 고딕" pitchFamily="50" charset="-127"/>
                <a:ea typeface="맑은 고딕" pitchFamily="50" charset="-127"/>
              </a:endParaRPr>
            </a:p>
            <a:p>
              <a:pPr algn="ctr"/>
              <a:r>
                <a:rPr lang="ko-KR" altLang="en-US" sz="1100" spc="-150" dirty="0" smtClean="0">
                  <a:latin typeface="맑은 고딕" pitchFamily="50" charset="-127"/>
                  <a:ea typeface="맑은 고딕" pitchFamily="50" charset="-127"/>
                </a:rPr>
                <a:t>남학생이 </a:t>
              </a:r>
              <a:r>
                <a:rPr lang="en-US" altLang="ko-KR" sz="1100" spc="-150" dirty="0" smtClean="0">
                  <a:latin typeface="맑은 고딕" pitchFamily="50" charset="-127"/>
                  <a:ea typeface="맑은 고딕" pitchFamily="50" charset="-127"/>
                </a:rPr>
                <a:t>368</a:t>
              </a:r>
              <a:r>
                <a:rPr lang="ko-KR" altLang="en-US" sz="1100" spc="-150" dirty="0" smtClean="0">
                  <a:latin typeface="맑은 고딕" pitchFamily="50" charset="-127"/>
                  <a:ea typeface="맑은 고딕" pitchFamily="50" charset="-127"/>
                </a:rPr>
                <a:t>명</a:t>
              </a:r>
              <a:r>
                <a:rPr lang="en-US" altLang="ko-KR" sz="1100" spc="-150" dirty="0" smtClean="0">
                  <a:latin typeface="맑은 고딕" pitchFamily="50" charset="-127"/>
                  <a:ea typeface="맑은 고딕" pitchFamily="50" charset="-127"/>
                </a:rPr>
                <a:t>,</a:t>
              </a:r>
            </a:p>
            <a:p>
              <a:pPr algn="ctr"/>
              <a:r>
                <a:rPr lang="ko-KR" altLang="en-US" sz="1100" spc="-150" dirty="0" smtClean="0">
                  <a:latin typeface="맑은 고딕" pitchFamily="50" charset="-127"/>
                  <a:ea typeface="맑은 고딕" pitchFamily="50" charset="-127"/>
                </a:rPr>
                <a:t>여학생이 </a:t>
              </a:r>
              <a:r>
                <a:rPr lang="en-US" altLang="ko-KR" sz="1100" spc="-150" dirty="0" smtClean="0">
                  <a:latin typeface="맑은 고딕" pitchFamily="50" charset="-127"/>
                  <a:ea typeface="맑은 고딕" pitchFamily="50" charset="-127"/>
                </a:rPr>
                <a:t>375</a:t>
              </a:r>
              <a:r>
                <a:rPr lang="ko-KR" altLang="en-US" sz="1100" spc="-150" dirty="0" smtClean="0">
                  <a:latin typeface="맑은 고딕" pitchFamily="50" charset="-127"/>
                  <a:ea typeface="맑은 고딕" pitchFamily="50" charset="-127"/>
                </a:rPr>
                <a:t>명입니다</a:t>
              </a:r>
              <a:r>
                <a:rPr lang="en-US" altLang="ko-KR" sz="1100" spc="-150" dirty="0" smtClean="0">
                  <a:latin typeface="맑은 고딕" pitchFamily="50" charset="-127"/>
                  <a:ea typeface="맑은 고딕" pitchFamily="50" charset="-127"/>
                </a:rPr>
                <a:t>.</a:t>
              </a:r>
            </a:p>
          </p:txBody>
        </p:sp>
      </p:grpSp>
      <p:graphicFrame>
        <p:nvGraphicFramePr>
          <p:cNvPr id="21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7183792"/>
              </p:ext>
            </p:extLst>
          </p:nvPr>
        </p:nvGraphicFramePr>
        <p:xfrm>
          <a:off x="115384" y="6129300"/>
          <a:ext cx="6688864" cy="304800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단원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_4, 5</a:t>
                      </a:r>
                      <a:r>
                        <a:rPr kumimoji="0" lang="ko-KR" altLang="en-US" sz="100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차시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PDF 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자료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수학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).</a:t>
                      </a:r>
                      <a:r>
                        <a:rPr kumimoji="0" lang="en-US" altLang="ko-KR" sz="100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pdf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/ </a:t>
                      </a:r>
                      <a:r>
                        <a:rPr kumimoji="0"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원본 이미지 없을 경우 발주해야 함</a:t>
                      </a:r>
                      <a:endParaRPr kumimoji="0"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한대희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3-1 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지도서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\app\resource\data\01\PDF 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자료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-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수학</a:t>
                      </a:r>
                      <a:endParaRPr kumimoji="0" lang="en-US" altLang="ko-KR" sz="10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22" name="타원 21"/>
          <p:cNvSpPr/>
          <p:nvPr/>
        </p:nvSpPr>
        <p:spPr>
          <a:xfrm>
            <a:off x="44476" y="1453191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7903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/>
          <p:cNvSpPr/>
          <p:nvPr/>
        </p:nvSpPr>
        <p:spPr>
          <a:xfrm>
            <a:off x="65312" y="894492"/>
            <a:ext cx="6918956" cy="62044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/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</a:tr>
            </a:tbl>
          </a:graphicData>
        </a:graphic>
      </p:graphicFrame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3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8617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Tx/>
              <a:buAutoNum type="arabicPeriod"/>
              <a:defRPr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답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 algn="just">
              <a:buFontTx/>
              <a:buAutoNum type="arabicPeriod"/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89042" y="1007440"/>
            <a:ext cx="662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800" spc="-150" dirty="0" smtClean="0">
                <a:latin typeface="맑은 고딕" pitchFamily="50" charset="-127"/>
                <a:ea typeface="맑은 고딕" pitchFamily="50" charset="-127"/>
              </a:rPr>
              <a:t>다음 그림의 상황에 대하여 이야기해 봅시다</a:t>
            </a:r>
            <a:r>
              <a:rPr lang="en-US" altLang="ko-KR" sz="18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58756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TextBox 43"/>
          <p:cNvSpPr txBox="1"/>
          <p:nvPr/>
        </p:nvSpPr>
        <p:spPr>
          <a:xfrm>
            <a:off x="3860711" y="1592796"/>
            <a:ext cx="3097334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궁금해하는 것은 무엇인가요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?</a:t>
            </a:r>
          </a:p>
        </p:txBody>
      </p:sp>
      <p:pic>
        <p:nvPicPr>
          <p:cNvPr id="45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7" name="타원 46"/>
          <p:cNvSpPr/>
          <p:nvPr/>
        </p:nvSpPr>
        <p:spPr>
          <a:xfrm>
            <a:off x="5725803" y="511915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6369301" y="1252605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52" name="TextBox 51"/>
          <p:cNvSpPr txBox="1">
            <a:spLocks noChangeArrowheads="1"/>
          </p:cNvSpPr>
          <p:nvPr/>
        </p:nvSpPr>
        <p:spPr bwMode="auto">
          <a:xfrm>
            <a:off x="6337324" y="1204980"/>
            <a:ext cx="620721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4</a:t>
            </a:r>
          </a:p>
        </p:txBody>
      </p:sp>
      <p:sp>
        <p:nvSpPr>
          <p:cNvPr id="54" name="직사각형 53"/>
          <p:cNvSpPr/>
          <p:nvPr/>
        </p:nvSpPr>
        <p:spPr>
          <a:xfrm>
            <a:off x="5820588" y="1253814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55" name="TextBox 54"/>
          <p:cNvSpPr txBox="1">
            <a:spLocks noChangeArrowheads="1"/>
          </p:cNvSpPr>
          <p:nvPr/>
        </p:nvSpPr>
        <p:spPr bwMode="auto">
          <a:xfrm>
            <a:off x="5796136" y="1193922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41" name="직사각형 40"/>
          <p:cNvSpPr/>
          <p:nvPr/>
        </p:nvSpPr>
        <p:spPr>
          <a:xfrm>
            <a:off x="5269875" y="1255435"/>
            <a:ext cx="521274" cy="25559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42" name="TextBox 41"/>
          <p:cNvSpPr txBox="1">
            <a:spLocks noChangeArrowheads="1"/>
          </p:cNvSpPr>
          <p:nvPr/>
        </p:nvSpPr>
        <p:spPr bwMode="auto">
          <a:xfrm>
            <a:off x="5237898" y="1198285"/>
            <a:ext cx="620721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  <p:sp>
        <p:nvSpPr>
          <p:cNvPr id="43" name="직사각형 42"/>
          <p:cNvSpPr/>
          <p:nvPr/>
        </p:nvSpPr>
        <p:spPr>
          <a:xfrm>
            <a:off x="4721162" y="1256644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50" name="TextBox 49"/>
          <p:cNvSpPr txBox="1">
            <a:spLocks noChangeArrowheads="1"/>
          </p:cNvSpPr>
          <p:nvPr/>
        </p:nvSpPr>
        <p:spPr bwMode="auto">
          <a:xfrm>
            <a:off x="4696710" y="1206277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graphicFrame>
        <p:nvGraphicFramePr>
          <p:cNvPr id="58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/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</a:tr>
            </a:tbl>
          </a:graphicData>
        </a:graphic>
      </p:graphicFrame>
      <p:sp>
        <p:nvSpPr>
          <p:cNvPr id="59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suh_h_0301_01_0405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_102_1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0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1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덧셈과 뺄셈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2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0405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덧셈을 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(3)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1718677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1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131" y="1700808"/>
            <a:ext cx="3497637" cy="31961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8" name="타원 37"/>
          <p:cNvSpPr/>
          <p:nvPr/>
        </p:nvSpPr>
        <p:spPr>
          <a:xfrm>
            <a:off x="1739381" y="4021945"/>
            <a:ext cx="1404156" cy="917325"/>
          </a:xfrm>
          <a:prstGeom prst="ellipse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43"/>
          <p:cNvSpPr txBox="1"/>
          <p:nvPr/>
        </p:nvSpPr>
        <p:spPr>
          <a:xfrm>
            <a:off x="1628264" y="4118967"/>
            <a:ext cx="1626391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1400" spc="-150" dirty="0" smtClean="0">
                <a:latin typeface="맑은 고딕" pitchFamily="50" charset="-127"/>
                <a:ea typeface="맑은 고딕" pitchFamily="50" charset="-127"/>
              </a:rPr>
              <a:t>우리 학교 전교생은 모두 몇 명인지 어림해 볼까</a:t>
            </a:r>
            <a:r>
              <a:rPr lang="en-US" altLang="ko-KR" sz="1400" spc="-150" dirty="0" smtClean="0">
                <a:latin typeface="맑은 고딕" pitchFamily="50" charset="-127"/>
                <a:ea typeface="맑은 고딕" pitchFamily="50" charset="-127"/>
              </a:rPr>
              <a:t>?</a:t>
            </a:r>
          </a:p>
        </p:txBody>
      </p:sp>
      <p:sp>
        <p:nvSpPr>
          <p:cNvPr id="46" name="직사각형 45"/>
          <p:cNvSpPr/>
          <p:nvPr/>
        </p:nvSpPr>
        <p:spPr bwMode="auto">
          <a:xfrm>
            <a:off x="3916115" y="2022324"/>
            <a:ext cx="2974460" cy="794608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>
              <a:spcBef>
                <a:spcPct val="50000"/>
              </a:spcBef>
            </a:pPr>
            <a:r>
              <a:rPr lang="ko-KR" altLang="en-US" sz="1900" b="1" spc="-150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전교생은 모두 몇 명인지 궁금해합니다</a:t>
            </a:r>
            <a:r>
              <a:rPr lang="en-US" altLang="ko-KR" sz="1900" b="1" spc="-150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1900" b="1" spc="-150" dirty="0">
              <a:solidFill>
                <a:srgbClr val="0070C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8" name="그림 47">
            <a:extLst>
              <a:ext uri="{FF2B5EF4-FFF2-40B4-BE49-F238E27FC236}">
                <a16:creationId xmlns="" xmlns:a16="http://schemas.microsoft.com/office/drawing/2014/main" id="{DEEB3194-430D-4A4E-8DEF-5B08710B8A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55974" y="1844824"/>
            <a:ext cx="360000" cy="355000"/>
          </a:xfrm>
          <a:prstGeom prst="rect">
            <a:avLst/>
          </a:prstGeom>
        </p:spPr>
      </p:pic>
      <p:pic>
        <p:nvPicPr>
          <p:cNvPr id="56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3068" y="4634987"/>
            <a:ext cx="266700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63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5587528"/>
              </p:ext>
            </p:extLst>
          </p:nvPr>
        </p:nvGraphicFramePr>
        <p:xfrm>
          <a:off x="115384" y="6129300"/>
          <a:ext cx="6688864" cy="282949"/>
        </p:xfrm>
        <a:graphic>
          <a:graphicData uri="http://schemas.openxmlformats.org/drawingml/2006/table">
            <a:tbl>
              <a:tblPr/>
              <a:tblGrid>
                <a:gridCol w="858104"/>
                <a:gridCol w="5830760"/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번 슬라이드 일부분 삽입</a:t>
                      </a:r>
                      <a:endParaRPr kumimoji="0" lang="en-US" altLang="ko-KR" sz="10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5458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/>
          <p:cNvSpPr/>
          <p:nvPr/>
        </p:nvSpPr>
        <p:spPr>
          <a:xfrm>
            <a:off x="65312" y="894492"/>
            <a:ext cx="6918956" cy="62044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/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</a:tr>
            </a:tbl>
          </a:graphicData>
        </a:graphic>
      </p:graphicFrame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3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938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Tx/>
              <a:buAutoNum type="arabicPeriod"/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Tx/>
              <a:buAutoNum type="arabicPeriod"/>
              <a:defRPr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이미지에 텍스트는 지우고 새로 쓰기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말풍선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소스 이용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3, 4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고정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Tx/>
              <a:buAutoNum type="arabicPeriod"/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Tx/>
              <a:buAutoNum type="arabicPeriod"/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Tx/>
              <a:buAutoNum type="arabicPeriod"/>
              <a:defRPr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답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 algn="just">
              <a:buFontTx/>
              <a:buAutoNum type="arabicPeriod"/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Tx/>
              <a:buAutoNum type="arabicPeriod"/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89042" y="1007440"/>
            <a:ext cx="662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800" spc="-150" dirty="0" smtClean="0">
                <a:latin typeface="맑은 고딕" pitchFamily="50" charset="-127"/>
                <a:ea typeface="맑은 고딕" pitchFamily="50" charset="-127"/>
              </a:rPr>
              <a:t>다음 그림의 상황에 대하여 이야기해 봅시다</a:t>
            </a:r>
            <a:r>
              <a:rPr lang="en-US" altLang="ko-KR" sz="18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58756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TextBox 43"/>
          <p:cNvSpPr txBox="1"/>
          <p:nvPr/>
        </p:nvSpPr>
        <p:spPr>
          <a:xfrm>
            <a:off x="3860711" y="1592796"/>
            <a:ext cx="3097334" cy="67710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남학생 수와 여학생 수는 각각 몇 명인가요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?</a:t>
            </a:r>
          </a:p>
        </p:txBody>
      </p:sp>
      <p:pic>
        <p:nvPicPr>
          <p:cNvPr id="45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7" name="타원 46"/>
          <p:cNvSpPr/>
          <p:nvPr/>
        </p:nvSpPr>
        <p:spPr>
          <a:xfrm>
            <a:off x="5725803" y="511915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6369301" y="1252605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52" name="TextBox 51"/>
          <p:cNvSpPr txBox="1">
            <a:spLocks noChangeArrowheads="1"/>
          </p:cNvSpPr>
          <p:nvPr/>
        </p:nvSpPr>
        <p:spPr bwMode="auto">
          <a:xfrm>
            <a:off x="6337324" y="1204980"/>
            <a:ext cx="620721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4</a:t>
            </a:r>
          </a:p>
        </p:txBody>
      </p:sp>
      <p:sp>
        <p:nvSpPr>
          <p:cNvPr id="54" name="직사각형 53"/>
          <p:cNvSpPr/>
          <p:nvPr/>
        </p:nvSpPr>
        <p:spPr>
          <a:xfrm>
            <a:off x="5820588" y="1253814"/>
            <a:ext cx="521274" cy="25559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55" name="TextBox 54"/>
          <p:cNvSpPr txBox="1">
            <a:spLocks noChangeArrowheads="1"/>
          </p:cNvSpPr>
          <p:nvPr/>
        </p:nvSpPr>
        <p:spPr bwMode="auto">
          <a:xfrm>
            <a:off x="5796136" y="1193922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41" name="직사각형 40"/>
          <p:cNvSpPr/>
          <p:nvPr/>
        </p:nvSpPr>
        <p:spPr>
          <a:xfrm>
            <a:off x="5269875" y="1255435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42" name="TextBox 41"/>
          <p:cNvSpPr txBox="1">
            <a:spLocks noChangeArrowheads="1"/>
          </p:cNvSpPr>
          <p:nvPr/>
        </p:nvSpPr>
        <p:spPr bwMode="auto">
          <a:xfrm>
            <a:off x="5237898" y="1198285"/>
            <a:ext cx="620721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  <p:sp>
        <p:nvSpPr>
          <p:cNvPr id="43" name="직사각형 42"/>
          <p:cNvSpPr/>
          <p:nvPr/>
        </p:nvSpPr>
        <p:spPr>
          <a:xfrm>
            <a:off x="4721162" y="1256644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50" name="TextBox 49"/>
          <p:cNvSpPr txBox="1">
            <a:spLocks noChangeArrowheads="1"/>
          </p:cNvSpPr>
          <p:nvPr/>
        </p:nvSpPr>
        <p:spPr bwMode="auto">
          <a:xfrm>
            <a:off x="4696710" y="1206277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graphicFrame>
        <p:nvGraphicFramePr>
          <p:cNvPr id="38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/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</a:tr>
            </a:tbl>
          </a:graphicData>
        </a:graphic>
      </p:graphicFrame>
      <p:sp>
        <p:nvSpPr>
          <p:cNvPr id="46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suh_h_0301_01_0405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_102_1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8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6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덧셈과 뺄셈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7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0405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덧셈을 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(3)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1718677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4" y="1650623"/>
            <a:ext cx="3507023" cy="319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4" name="타원 43"/>
          <p:cNvSpPr/>
          <p:nvPr/>
        </p:nvSpPr>
        <p:spPr>
          <a:xfrm>
            <a:off x="1840789" y="2743183"/>
            <a:ext cx="1615085" cy="576064"/>
          </a:xfrm>
          <a:prstGeom prst="ellipse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TextBox 43"/>
          <p:cNvSpPr txBox="1"/>
          <p:nvPr/>
        </p:nvSpPr>
        <p:spPr>
          <a:xfrm>
            <a:off x="1730778" y="2672916"/>
            <a:ext cx="1761102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pc="-150" dirty="0" smtClean="0">
                <a:latin typeface="맑은 고딕" pitchFamily="50" charset="-127"/>
                <a:ea typeface="맑은 고딕" pitchFamily="50" charset="-127"/>
              </a:rPr>
              <a:t>우리 학교는</a:t>
            </a:r>
            <a:endParaRPr lang="en-US" altLang="ko-KR" spc="-150" dirty="0" smtClean="0"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lang="ko-KR" altLang="en-US" spc="-150" dirty="0" smtClean="0">
                <a:latin typeface="맑은 고딕" pitchFamily="50" charset="-127"/>
                <a:ea typeface="맑은 고딕" pitchFamily="50" charset="-127"/>
              </a:rPr>
              <a:t>남학생이 </a:t>
            </a:r>
            <a:r>
              <a:rPr lang="en-US" altLang="ko-KR" spc="-150" dirty="0" smtClean="0">
                <a:latin typeface="맑은 고딕" pitchFamily="50" charset="-127"/>
                <a:ea typeface="맑은 고딕" pitchFamily="50" charset="-127"/>
              </a:rPr>
              <a:t>368</a:t>
            </a:r>
            <a:r>
              <a:rPr lang="ko-KR" altLang="en-US" spc="-150" dirty="0" smtClean="0">
                <a:latin typeface="맑은 고딕" pitchFamily="50" charset="-127"/>
                <a:ea typeface="맑은 고딕" pitchFamily="50" charset="-127"/>
              </a:rPr>
              <a:t>명</a:t>
            </a:r>
            <a:r>
              <a:rPr lang="en-US" altLang="ko-KR" spc="-150" dirty="0" smtClean="0">
                <a:latin typeface="맑은 고딕" pitchFamily="50" charset="-127"/>
                <a:ea typeface="맑은 고딕" pitchFamily="50" charset="-127"/>
              </a:rPr>
              <a:t>,</a:t>
            </a:r>
          </a:p>
          <a:p>
            <a:pPr algn="ctr"/>
            <a:r>
              <a:rPr lang="ko-KR" altLang="en-US" spc="-150" dirty="0" smtClean="0">
                <a:latin typeface="맑은 고딕" pitchFamily="50" charset="-127"/>
                <a:ea typeface="맑은 고딕" pitchFamily="50" charset="-127"/>
              </a:rPr>
              <a:t>여학생이 </a:t>
            </a:r>
            <a:r>
              <a:rPr lang="en-US" altLang="ko-KR" spc="-150" dirty="0" smtClean="0">
                <a:latin typeface="맑은 고딕" pitchFamily="50" charset="-127"/>
                <a:ea typeface="맑은 고딕" pitchFamily="50" charset="-127"/>
              </a:rPr>
              <a:t>375</a:t>
            </a:r>
            <a:r>
              <a:rPr lang="ko-KR" altLang="en-US" spc="-150" dirty="0" smtClean="0">
                <a:latin typeface="맑은 고딕" pitchFamily="50" charset="-127"/>
                <a:ea typeface="맑은 고딕" pitchFamily="50" charset="-127"/>
              </a:rPr>
              <a:t>명입니다</a:t>
            </a:r>
            <a:r>
              <a:rPr lang="en-US" altLang="ko-KR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60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3068" y="4634987"/>
            <a:ext cx="266700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61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5587528"/>
              </p:ext>
            </p:extLst>
          </p:nvPr>
        </p:nvGraphicFramePr>
        <p:xfrm>
          <a:off x="115384" y="6129300"/>
          <a:ext cx="6688864" cy="282949"/>
        </p:xfrm>
        <a:graphic>
          <a:graphicData uri="http://schemas.openxmlformats.org/drawingml/2006/table">
            <a:tbl>
              <a:tblPr/>
              <a:tblGrid>
                <a:gridCol w="858104"/>
                <a:gridCol w="5830760"/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번 슬라이드 일부분 삽입</a:t>
                      </a:r>
                      <a:endParaRPr kumimoji="0" lang="en-US" altLang="ko-KR" sz="10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62" name="직사각형 61"/>
          <p:cNvSpPr/>
          <p:nvPr/>
        </p:nvSpPr>
        <p:spPr bwMode="auto">
          <a:xfrm>
            <a:off x="3916115" y="2345879"/>
            <a:ext cx="2974460" cy="794608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>
              <a:spcBef>
                <a:spcPct val="50000"/>
              </a:spcBef>
            </a:pPr>
            <a:r>
              <a:rPr lang="ko-KR" altLang="en-US" sz="1900" b="1" spc="-150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남학생은 </a:t>
            </a:r>
            <a:r>
              <a:rPr lang="en-US" altLang="ko-KR" sz="1900" b="1" spc="-150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368</a:t>
            </a:r>
            <a:r>
              <a:rPr lang="ko-KR" altLang="en-US" sz="1900" b="1" spc="-150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명</a:t>
            </a:r>
            <a:r>
              <a:rPr lang="en-US" altLang="ko-KR" sz="1900" b="1" spc="-150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900" b="1" spc="-150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여학생은 </a:t>
            </a:r>
            <a:r>
              <a:rPr lang="en-US" altLang="ko-KR" sz="1900" b="1" spc="-150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375</a:t>
            </a:r>
            <a:r>
              <a:rPr lang="ko-KR" altLang="en-US" sz="1900" b="1" spc="-150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명입니다</a:t>
            </a:r>
            <a:r>
              <a:rPr lang="en-US" altLang="ko-KR" sz="1900" b="1" spc="-150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1900" b="1" spc="-150" dirty="0">
              <a:solidFill>
                <a:srgbClr val="0070C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="" xmlns:a16="http://schemas.microsoft.com/office/drawing/2014/main" id="{DEEB3194-430D-4A4E-8DEF-5B08710B8A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55974" y="2168379"/>
            <a:ext cx="360000" cy="355000"/>
          </a:xfrm>
          <a:prstGeom prst="rect">
            <a:avLst/>
          </a:prstGeom>
        </p:spPr>
      </p:pic>
      <p:sp>
        <p:nvSpPr>
          <p:cNvPr id="32" name="타원 31"/>
          <p:cNvSpPr/>
          <p:nvPr/>
        </p:nvSpPr>
        <p:spPr>
          <a:xfrm>
            <a:off x="92504" y="1606548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69786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/>
          <p:cNvSpPr/>
          <p:nvPr/>
        </p:nvSpPr>
        <p:spPr>
          <a:xfrm>
            <a:off x="65312" y="894492"/>
            <a:ext cx="6918956" cy="62044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/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</a:tr>
            </a:tbl>
          </a:graphicData>
        </a:graphic>
      </p:graphicFrame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89042" y="1007440"/>
            <a:ext cx="662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800" spc="-150" dirty="0" smtClean="0">
                <a:latin typeface="맑은 고딕" pitchFamily="50" charset="-127"/>
                <a:ea typeface="맑은 고딕" pitchFamily="50" charset="-127"/>
              </a:rPr>
              <a:t>다음 그림의 상황에 대하여 이야기해 봅시다</a:t>
            </a:r>
            <a:r>
              <a:rPr lang="en-US" altLang="ko-KR" sz="18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58756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TextBox 43"/>
          <p:cNvSpPr txBox="1"/>
          <p:nvPr/>
        </p:nvSpPr>
        <p:spPr>
          <a:xfrm>
            <a:off x="3860711" y="1592796"/>
            <a:ext cx="3097334" cy="67710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전교생 수는 어떻게 구할 수 있을까요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?</a:t>
            </a:r>
          </a:p>
        </p:txBody>
      </p:sp>
      <p:pic>
        <p:nvPicPr>
          <p:cNvPr id="45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1" name="직사각형 50"/>
          <p:cNvSpPr/>
          <p:nvPr/>
        </p:nvSpPr>
        <p:spPr>
          <a:xfrm>
            <a:off x="6369301" y="1252605"/>
            <a:ext cx="521274" cy="25559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52" name="TextBox 51"/>
          <p:cNvSpPr txBox="1">
            <a:spLocks noChangeArrowheads="1"/>
          </p:cNvSpPr>
          <p:nvPr/>
        </p:nvSpPr>
        <p:spPr bwMode="auto">
          <a:xfrm>
            <a:off x="6337324" y="1204980"/>
            <a:ext cx="620721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4</a:t>
            </a:r>
          </a:p>
        </p:txBody>
      </p:sp>
      <p:sp>
        <p:nvSpPr>
          <p:cNvPr id="54" name="직사각형 53"/>
          <p:cNvSpPr/>
          <p:nvPr/>
        </p:nvSpPr>
        <p:spPr>
          <a:xfrm>
            <a:off x="5820588" y="1253814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55" name="TextBox 54"/>
          <p:cNvSpPr txBox="1">
            <a:spLocks noChangeArrowheads="1"/>
          </p:cNvSpPr>
          <p:nvPr/>
        </p:nvSpPr>
        <p:spPr bwMode="auto">
          <a:xfrm>
            <a:off x="5796136" y="1193922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41" name="직사각형 40"/>
          <p:cNvSpPr/>
          <p:nvPr/>
        </p:nvSpPr>
        <p:spPr>
          <a:xfrm>
            <a:off x="5269875" y="1255435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42" name="TextBox 41"/>
          <p:cNvSpPr txBox="1">
            <a:spLocks noChangeArrowheads="1"/>
          </p:cNvSpPr>
          <p:nvPr/>
        </p:nvSpPr>
        <p:spPr bwMode="auto">
          <a:xfrm>
            <a:off x="5237898" y="1198285"/>
            <a:ext cx="620721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  <p:sp>
        <p:nvSpPr>
          <p:cNvPr id="43" name="직사각형 42"/>
          <p:cNvSpPr/>
          <p:nvPr/>
        </p:nvSpPr>
        <p:spPr>
          <a:xfrm>
            <a:off x="4721162" y="1256644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50" name="TextBox 49"/>
          <p:cNvSpPr txBox="1">
            <a:spLocks noChangeArrowheads="1"/>
          </p:cNvSpPr>
          <p:nvPr/>
        </p:nvSpPr>
        <p:spPr bwMode="auto">
          <a:xfrm>
            <a:off x="4696710" y="1206277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graphicFrame>
        <p:nvGraphicFramePr>
          <p:cNvPr id="48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/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</a:tr>
            </a:tbl>
          </a:graphicData>
        </a:graphic>
      </p:graphicFrame>
      <p:sp>
        <p:nvSpPr>
          <p:cNvPr id="49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suh_h_0301_01_0405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_102_1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6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7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덧셈과 뺄셈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8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0405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덧셈을 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(3)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1718677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4" y="1650623"/>
            <a:ext cx="3507023" cy="319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7" name="타원 36"/>
          <p:cNvSpPr/>
          <p:nvPr/>
        </p:nvSpPr>
        <p:spPr>
          <a:xfrm>
            <a:off x="1840789" y="2743183"/>
            <a:ext cx="1615085" cy="576064"/>
          </a:xfrm>
          <a:prstGeom prst="ellipse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43"/>
          <p:cNvSpPr txBox="1"/>
          <p:nvPr/>
        </p:nvSpPr>
        <p:spPr>
          <a:xfrm>
            <a:off x="1730778" y="2672916"/>
            <a:ext cx="1761102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pc="-150" dirty="0" smtClean="0">
                <a:latin typeface="맑은 고딕" pitchFamily="50" charset="-127"/>
                <a:ea typeface="맑은 고딕" pitchFamily="50" charset="-127"/>
              </a:rPr>
              <a:t>우리 학교는</a:t>
            </a:r>
            <a:endParaRPr lang="en-US" altLang="ko-KR" spc="-150" dirty="0" smtClean="0"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lang="ko-KR" altLang="en-US" spc="-150" dirty="0" smtClean="0">
                <a:latin typeface="맑은 고딕" pitchFamily="50" charset="-127"/>
                <a:ea typeface="맑은 고딕" pitchFamily="50" charset="-127"/>
              </a:rPr>
              <a:t>남학생이 </a:t>
            </a:r>
            <a:r>
              <a:rPr lang="en-US" altLang="ko-KR" spc="-150" dirty="0" smtClean="0">
                <a:latin typeface="맑은 고딕" pitchFamily="50" charset="-127"/>
                <a:ea typeface="맑은 고딕" pitchFamily="50" charset="-127"/>
              </a:rPr>
              <a:t>368</a:t>
            </a:r>
            <a:r>
              <a:rPr lang="ko-KR" altLang="en-US" spc="-150" dirty="0" smtClean="0">
                <a:latin typeface="맑은 고딕" pitchFamily="50" charset="-127"/>
                <a:ea typeface="맑은 고딕" pitchFamily="50" charset="-127"/>
              </a:rPr>
              <a:t>명</a:t>
            </a:r>
            <a:r>
              <a:rPr lang="en-US" altLang="ko-KR" spc="-150" dirty="0" smtClean="0">
                <a:latin typeface="맑은 고딕" pitchFamily="50" charset="-127"/>
                <a:ea typeface="맑은 고딕" pitchFamily="50" charset="-127"/>
              </a:rPr>
              <a:t>,</a:t>
            </a:r>
          </a:p>
          <a:p>
            <a:pPr algn="ctr"/>
            <a:r>
              <a:rPr lang="ko-KR" altLang="en-US" spc="-150" dirty="0" smtClean="0">
                <a:latin typeface="맑은 고딕" pitchFamily="50" charset="-127"/>
                <a:ea typeface="맑은 고딕" pitchFamily="50" charset="-127"/>
              </a:rPr>
              <a:t>여학생이 </a:t>
            </a:r>
            <a:r>
              <a:rPr lang="en-US" altLang="ko-KR" spc="-150" dirty="0" smtClean="0">
                <a:latin typeface="맑은 고딕" pitchFamily="50" charset="-127"/>
                <a:ea typeface="맑은 고딕" pitchFamily="50" charset="-127"/>
              </a:rPr>
              <a:t>375</a:t>
            </a:r>
            <a:r>
              <a:rPr lang="ko-KR" altLang="en-US" spc="-150" dirty="0" smtClean="0">
                <a:latin typeface="맑은 고딕" pitchFamily="50" charset="-127"/>
                <a:ea typeface="맑은 고딕" pitchFamily="50" charset="-127"/>
              </a:rPr>
              <a:t>명입니다</a:t>
            </a:r>
            <a:r>
              <a:rPr lang="en-US" altLang="ko-KR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44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3068" y="4634987"/>
            <a:ext cx="266700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59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5587528"/>
              </p:ext>
            </p:extLst>
          </p:nvPr>
        </p:nvGraphicFramePr>
        <p:xfrm>
          <a:off x="115384" y="6129300"/>
          <a:ext cx="6688864" cy="282949"/>
        </p:xfrm>
        <a:graphic>
          <a:graphicData uri="http://schemas.openxmlformats.org/drawingml/2006/table">
            <a:tbl>
              <a:tblPr/>
              <a:tblGrid>
                <a:gridCol w="858104"/>
                <a:gridCol w="5830760"/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번 슬라이드 일부분 삽입</a:t>
                      </a:r>
                      <a:endParaRPr kumimoji="0" lang="en-US" altLang="ko-KR" sz="10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2" name="직사각형 31"/>
          <p:cNvSpPr/>
          <p:nvPr/>
        </p:nvSpPr>
        <p:spPr bwMode="auto">
          <a:xfrm>
            <a:off x="3916115" y="2345879"/>
            <a:ext cx="2974460" cy="794608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>
              <a:spcBef>
                <a:spcPct val="50000"/>
              </a:spcBef>
            </a:pPr>
            <a:r>
              <a:rPr lang="ko-KR" altLang="en-US" sz="1900" b="1" spc="-150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남학생 수와 여학생 수를 더합니다</a:t>
            </a:r>
            <a:r>
              <a:rPr lang="en-US" altLang="ko-KR" sz="1900" b="1" spc="-150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1900" b="1" spc="-150" dirty="0">
              <a:solidFill>
                <a:srgbClr val="0070C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="" xmlns:a16="http://schemas.microsoft.com/office/drawing/2014/main" id="{DEEB3194-430D-4A4E-8DEF-5B08710B8A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55974" y="2168379"/>
            <a:ext cx="360000" cy="355000"/>
          </a:xfrm>
          <a:prstGeom prst="rect">
            <a:avLst/>
          </a:prstGeom>
        </p:spPr>
      </p:pic>
      <p:sp>
        <p:nvSpPr>
          <p:cNvPr id="36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938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Tx/>
              <a:buAutoNum type="arabicPeriod"/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Tx/>
              <a:buAutoNum type="arabicPeriod"/>
              <a:defRPr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이미지에 텍스트는 지우고 새로 쓰기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말풍선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소스 이용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3, 4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고정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Tx/>
              <a:buAutoNum type="arabicPeriod"/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Tx/>
              <a:buAutoNum type="arabicPeriod"/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Tx/>
              <a:buAutoNum type="arabicPeriod"/>
              <a:defRPr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답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 algn="just">
              <a:buFontTx/>
              <a:buAutoNum type="arabicPeriod"/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Tx/>
              <a:buAutoNum type="arabicPeriod"/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5725803" y="511915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6" name="타원 45"/>
          <p:cNvSpPr/>
          <p:nvPr/>
        </p:nvSpPr>
        <p:spPr>
          <a:xfrm>
            <a:off x="92504" y="1606548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98009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515060" y="4805316"/>
            <a:ext cx="6053781" cy="54006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/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652519" y="2060848"/>
            <a:ext cx="5647673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900" dirty="0" err="1" smtClean="0">
                <a:latin typeface="맑은 고딕" pitchFamily="50" charset="-127"/>
                <a:ea typeface="맑은 고딕" pitchFamily="50" charset="-127"/>
              </a:rPr>
              <a:t>받아올림이</a:t>
            </a:r>
            <a:r>
              <a:rPr lang="ko-KR" altLang="en-US" sz="1900" dirty="0" smtClean="0">
                <a:latin typeface="맑은 고딕" pitchFamily="50" charset="-127"/>
                <a:ea typeface="맑은 고딕" pitchFamily="50" charset="-127"/>
              </a:rPr>
              <a:t> 두 번</a:t>
            </a:r>
            <a:r>
              <a:rPr lang="en-US" altLang="ko-KR" sz="19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900" dirty="0" smtClean="0">
                <a:latin typeface="맑은 고딕" pitchFamily="50" charset="-127"/>
                <a:ea typeface="맑은 고딕" pitchFamily="50" charset="-127"/>
              </a:rPr>
              <a:t>세 번 있는 </a:t>
            </a:r>
            <a:r>
              <a:rPr lang="en-US" altLang="ko-KR" sz="190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900" dirty="0" smtClean="0">
                <a:latin typeface="맑은 고딕" pitchFamily="50" charset="-127"/>
                <a:ea typeface="맑은 고딕" pitchFamily="50" charset="-127"/>
              </a:rPr>
              <a:t>세 자리 수</a:t>
            </a:r>
            <a:r>
              <a:rPr lang="en-US" altLang="ko-KR" sz="1900" dirty="0" smtClean="0">
                <a:latin typeface="맑은 고딕" pitchFamily="50" charset="-127"/>
                <a:ea typeface="맑은 고딕" pitchFamily="50" charset="-127"/>
              </a:rPr>
              <a:t>) + (</a:t>
            </a:r>
            <a:r>
              <a:rPr lang="ko-KR" altLang="en-US" sz="1900" dirty="0" smtClean="0">
                <a:latin typeface="맑은 고딕" pitchFamily="50" charset="-127"/>
                <a:ea typeface="맑은 고딕" pitchFamily="50" charset="-127"/>
              </a:rPr>
              <a:t>세 자리 수</a:t>
            </a:r>
            <a:r>
              <a:rPr lang="en-US" altLang="ko-KR" sz="1900" dirty="0" smtClean="0"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ko-KR" altLang="en-US" sz="1900" dirty="0" smtClean="0">
                <a:latin typeface="맑은 고딕" pitchFamily="50" charset="-127"/>
                <a:ea typeface="맑은 고딕" pitchFamily="50" charset="-127"/>
              </a:rPr>
              <a:t>의 계산 결과를 어림할 수 있습니다</a:t>
            </a:r>
            <a:r>
              <a:rPr lang="en-US" altLang="ko-KR" sz="19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018371" y="1092168"/>
            <a:ext cx="212562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just">
              <a:buAutoNum type="arabicPeriod"/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이번 시간에 배울 내용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]</a:t>
            </a: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Tx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준비물 클릭 시 박스 나타남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엑스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버튼으로 닫기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/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92898" y="1347792"/>
            <a:ext cx="27415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9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087724" y="1304764"/>
            <a:ext cx="2976607" cy="307777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이번 시간에는 무엇을 배울까요</a:t>
            </a:r>
            <a:r>
              <a:rPr lang="en-US" altLang="ko-KR" sz="14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?</a:t>
            </a:r>
            <a:endParaRPr lang="ko-KR" altLang="en-US" sz="14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091276" y="1485945"/>
            <a:ext cx="164096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50" b="1" u="sng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수학 </a:t>
            </a:r>
            <a:r>
              <a:rPr lang="en-US" altLang="ko-KR" sz="1050" b="1" u="sng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14~17</a:t>
            </a:r>
            <a:r>
              <a:rPr lang="ko-KR" altLang="en-US" sz="1050" b="1" u="sng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쪽</a:t>
            </a:r>
            <a:endParaRPr lang="en-US" altLang="ko-KR" sz="1050" b="1" u="sng" dirty="0" smtClean="0">
              <a:solidFill>
                <a:schemeClr val="accent6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algn="r"/>
            <a:r>
              <a:rPr lang="ko-KR" altLang="en-US" sz="1050" b="1" u="sng" dirty="0" smtClean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수학 익힘 </a:t>
            </a:r>
            <a:r>
              <a:rPr lang="en-US" altLang="ko-KR" sz="1050" b="1" u="sng" dirty="0" smtClean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14~15</a:t>
            </a:r>
            <a:r>
              <a:rPr lang="ko-KR" altLang="en-US" sz="1050" b="1" u="sng" dirty="0" smtClean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쪽</a:t>
            </a:r>
            <a:endParaRPr lang="ko-KR" altLang="en-US" sz="1050" b="1" u="sng" dirty="0">
              <a:solidFill>
                <a:schemeClr val="bg1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215" y="2219466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4977172"/>
            <a:ext cx="790098" cy="6140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755576" y="4921423"/>
            <a:ext cx="51125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수 모형</a:t>
            </a:r>
            <a:endParaRPr lang="en-US" altLang="ko-KR" sz="14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1939455" y="1092168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6191185" y="4775371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53852" y="2756247"/>
            <a:ext cx="5647673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900" dirty="0" err="1">
                <a:latin typeface="맑은 고딕" pitchFamily="50" charset="-127"/>
                <a:ea typeface="맑은 고딕" pitchFamily="50" charset="-127"/>
              </a:rPr>
              <a:t>받아올림이</a:t>
            </a:r>
            <a:r>
              <a:rPr lang="ko-KR" altLang="en-US" sz="1900" dirty="0">
                <a:latin typeface="맑은 고딕" pitchFamily="50" charset="-127"/>
                <a:ea typeface="맑은 고딕" pitchFamily="50" charset="-127"/>
              </a:rPr>
              <a:t> 두 번</a:t>
            </a:r>
            <a:r>
              <a:rPr lang="en-US" altLang="ko-KR" sz="190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900" dirty="0">
                <a:latin typeface="맑은 고딕" pitchFamily="50" charset="-127"/>
                <a:ea typeface="맑은 고딕" pitchFamily="50" charset="-127"/>
              </a:rPr>
              <a:t>세 번 있는 </a:t>
            </a:r>
            <a:r>
              <a:rPr lang="en-US" altLang="ko-KR" sz="190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900" dirty="0">
                <a:latin typeface="맑은 고딕" pitchFamily="50" charset="-127"/>
                <a:ea typeface="맑은 고딕" pitchFamily="50" charset="-127"/>
              </a:rPr>
              <a:t>세 자리 수</a:t>
            </a:r>
            <a:r>
              <a:rPr lang="en-US" altLang="ko-KR" sz="1900" dirty="0">
                <a:latin typeface="맑은 고딕" pitchFamily="50" charset="-127"/>
                <a:ea typeface="맑은 고딕" pitchFamily="50" charset="-127"/>
              </a:rPr>
              <a:t>) + (</a:t>
            </a:r>
            <a:r>
              <a:rPr lang="ko-KR" altLang="en-US" sz="1900" dirty="0">
                <a:latin typeface="맑은 고딕" pitchFamily="50" charset="-127"/>
                <a:ea typeface="맑은 고딕" pitchFamily="50" charset="-127"/>
              </a:rPr>
              <a:t>세 자리 수</a:t>
            </a:r>
            <a:r>
              <a:rPr lang="en-US" altLang="ko-KR" sz="1900" dirty="0"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ko-KR" altLang="en-US" sz="1900" dirty="0">
                <a:latin typeface="맑은 고딕" pitchFamily="50" charset="-127"/>
                <a:ea typeface="맑은 고딕" pitchFamily="50" charset="-127"/>
              </a:rPr>
              <a:t>의 </a:t>
            </a:r>
            <a:r>
              <a:rPr lang="ko-KR" altLang="en-US" sz="1900" dirty="0" smtClean="0">
                <a:latin typeface="맑은 고딕" pitchFamily="50" charset="-127"/>
                <a:ea typeface="맑은 고딕" pitchFamily="50" charset="-127"/>
              </a:rPr>
              <a:t>계산 원리를 이해하고 계산할 수 있습니다</a:t>
            </a:r>
            <a:r>
              <a:rPr lang="en-US" altLang="ko-KR" sz="19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548" y="2914865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9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suh_h_0301_01_0405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_103_1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3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4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덧셈과 뺄셈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7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0405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덧셈을 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(3)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3_기본 디자인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기본 디자인">
      <a:majorFont>
        <a:latin typeface="굴림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2700">
          <a:solidFill>
            <a:srgbClr val="FF000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auto">
        <a:noFill/>
        <a:ln w="381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</a:spPr>
      <a:bodyPr wrap="square" rtlCol="0">
        <a:spAutoFit/>
      </a:bodyPr>
      <a:lstStyle>
        <a:defPPr algn="just">
          <a:defRPr sz="1800" dirty="0" smtClean="0"/>
        </a:defPPr>
      </a:lstStyle>
    </a:txDef>
  </a:objectDefaults>
  <a:extraClrSchemeLst>
    <a:extraClrScheme>
      <a:clrScheme name="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43231</TotalTime>
  <Words>3483</Words>
  <Application>Microsoft Office PowerPoint</Application>
  <PresentationFormat>화면 슬라이드 쇼(4:3)</PresentationFormat>
  <Paragraphs>1463</Paragraphs>
  <Slides>42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42</vt:i4>
      </vt:variant>
    </vt:vector>
  </HeadingPairs>
  <TitlesOfParts>
    <vt:vector size="43" baseType="lpstr">
      <vt:lpstr>3_기본 디자인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sigongtech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김현주</dc:creator>
  <cp:lastModifiedBy>천재교육</cp:lastModifiedBy>
  <cp:revision>7598</cp:revision>
  <cp:lastPrinted>2021-12-20T01:30:02Z</cp:lastPrinted>
  <dcterms:created xsi:type="dcterms:W3CDTF">2008-07-15T12:19:11Z</dcterms:created>
  <dcterms:modified xsi:type="dcterms:W3CDTF">2022-01-07T09:54:41Z</dcterms:modified>
</cp:coreProperties>
</file>